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theme/theme4.xml" ContentType="application/vnd.openxmlformats-officedocument.them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 id="2147483671" r:id="rId3"/>
    <p:sldMasterId id="2147483672" r:id="rId4"/>
    <p:sldMasterId id="2147483673" r:id="rId5"/>
  </p:sldMasterIdLst>
  <p:notesMasterIdLst>
    <p:notesMasterId r:id="rId41"/>
  </p:notesMasterIdLst>
  <p:sldIdLst>
    <p:sldId id="256" r:id="rId6"/>
    <p:sldId id="257" r:id="rId7"/>
    <p:sldId id="258" r:id="rId8"/>
    <p:sldId id="282" r:id="rId9"/>
    <p:sldId id="259" r:id="rId10"/>
    <p:sldId id="260" r:id="rId11"/>
    <p:sldId id="261" r:id="rId12"/>
    <p:sldId id="262" r:id="rId13"/>
    <p:sldId id="263" r:id="rId14"/>
    <p:sldId id="264" r:id="rId15"/>
    <p:sldId id="283" r:id="rId16"/>
    <p:sldId id="284" r:id="rId17"/>
    <p:sldId id="285" r:id="rId18"/>
    <p:sldId id="265" r:id="rId19"/>
    <p:sldId id="266" r:id="rId20"/>
    <p:sldId id="268" r:id="rId21"/>
    <p:sldId id="269" r:id="rId22"/>
    <p:sldId id="270" r:id="rId23"/>
    <p:sldId id="271" r:id="rId24"/>
    <p:sldId id="286" r:id="rId25"/>
    <p:sldId id="287" r:id="rId26"/>
    <p:sldId id="288" r:id="rId27"/>
    <p:sldId id="290" r:id="rId28"/>
    <p:sldId id="291" r:id="rId29"/>
    <p:sldId id="292" r:id="rId30"/>
    <p:sldId id="293" r:id="rId31"/>
    <p:sldId id="294" r:id="rId32"/>
    <p:sldId id="276" r:id="rId33"/>
    <p:sldId id="277" r:id="rId34"/>
    <p:sldId id="279" r:id="rId35"/>
    <p:sldId id="280" r:id="rId36"/>
    <p:sldId id="281" r:id="rId37"/>
    <p:sldId id="295" r:id="rId38"/>
    <p:sldId id="296" r:id="rId39"/>
    <p:sldId id="297" r:id="rId40"/>
  </p:sldIdLst>
  <p:sldSz cx="12192000" cy="6858000"/>
  <p:notesSz cx="6858000" cy="9144000"/>
  <p:embeddedFontLst>
    <p:embeddedFont>
      <p:font typeface="Calibri" pitchFamily="34" charset="0"/>
      <p:regular r:id="rId42"/>
      <p:bold r:id="rId43"/>
      <p:italic r:id="rId44"/>
      <p:boldItalic r:id="rId45"/>
    </p:embeddedFont>
    <p:embeddedFont>
      <p:font typeface="Teko" charset="0"/>
      <p:regular r:id="rId46"/>
      <p:bold r:id="rId47"/>
    </p:embeddedFont>
    <p:embeddedFont>
      <p:font typeface="Roboto Medium" charset="0"/>
      <p:regular r:id="rId48"/>
      <p:bold r:id="rId49"/>
      <p:italic r:id="rId50"/>
      <p:boldItalic r:id="rId51"/>
    </p:embeddedFont>
    <p:embeddedFont>
      <p:font typeface="Roboto Black" charset="0"/>
      <p:bold r:id="rId52"/>
      <p:boldItalic r:id="rId53"/>
    </p:embeddedFont>
    <p:embeddedFont>
      <p:font typeface="Roboto Light" charset="0"/>
      <p:regular r:id="rId54"/>
      <p:bold r:id="rId55"/>
      <p:italic r:id="rId56"/>
      <p:boldItalic r:id="rId57"/>
    </p:embeddedFont>
    <p:embeddedFont>
      <p:font typeface="Roboto"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3840">
          <p15:clr>
            <a:srgbClr val="000000"/>
          </p15:clr>
        </p15:guide>
        <p15:guide id="2" orient="horz"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5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Calibri"/>
                <a:buNone/>
              </a:p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6"/>
        <p:cNvGrpSpPr/>
        <p:nvPr/>
      </p:nvGrpSpPr>
      <p:grpSpPr>
        <a:xfrm>
          <a:off x="0" y="0"/>
          <a:ext cx="0" cy="0"/>
          <a:chOff x="0" y="0"/>
          <a:chExt cx="0" cy="0"/>
        </a:xfrm>
      </p:grpSpPr>
      <p:sp>
        <p:nvSpPr>
          <p:cNvPr id="17" name="Google Shape;17;p2"/>
          <p:cNvSpPr>
            <a:spLocks noGrp="1"/>
          </p:cNvSpPr>
          <p:nvPr>
            <p:ph type="pic" idx="2"/>
          </p:nvPr>
        </p:nvSpPr>
        <p:spPr>
          <a:xfrm>
            <a:off x="4229100" y="0"/>
            <a:ext cx="37338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26"/>
        <p:cNvGrpSpPr/>
        <p:nvPr/>
      </p:nvGrpSpPr>
      <p:grpSpPr>
        <a:xfrm>
          <a:off x="0" y="0"/>
          <a:ext cx="0" cy="0"/>
          <a:chOff x="0" y="0"/>
          <a:chExt cx="0" cy="0"/>
        </a:xfrm>
      </p:grpSpPr>
      <p:sp>
        <p:nvSpPr>
          <p:cNvPr id="127" name="Google Shape;127;p16"/>
          <p:cNvSpPr>
            <a:spLocks noGrp="1"/>
          </p:cNvSpPr>
          <p:nvPr>
            <p:ph type="pic" idx="2"/>
          </p:nvPr>
        </p:nvSpPr>
        <p:spPr>
          <a:xfrm>
            <a:off x="0" y="0"/>
            <a:ext cx="12192000" cy="68881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31"/>
        <p:cNvGrpSpPr/>
        <p:nvPr/>
      </p:nvGrpSpPr>
      <p:grpSpPr>
        <a:xfrm>
          <a:off x="0" y="0"/>
          <a:ext cx="0" cy="0"/>
          <a:chOff x="0" y="0"/>
          <a:chExt cx="0" cy="0"/>
        </a:xfrm>
      </p:grpSpPr>
      <p:sp>
        <p:nvSpPr>
          <p:cNvPr id="132" name="Google Shape;132;p17"/>
          <p:cNvSpPr>
            <a:spLocks noGrp="1"/>
          </p:cNvSpPr>
          <p:nvPr>
            <p:ph type="pic" idx="2"/>
          </p:nvPr>
        </p:nvSpPr>
        <p:spPr>
          <a:xfrm>
            <a:off x="0" y="-1"/>
            <a:ext cx="9013819" cy="6857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3" name="Google Shape;1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36"/>
        <p:cNvGrpSpPr/>
        <p:nvPr/>
      </p:nvGrpSpPr>
      <p:grpSpPr>
        <a:xfrm>
          <a:off x="0" y="0"/>
          <a:ext cx="0" cy="0"/>
          <a:chOff x="0" y="0"/>
          <a:chExt cx="0" cy="0"/>
        </a:xfrm>
      </p:grpSpPr>
      <p:sp>
        <p:nvSpPr>
          <p:cNvPr id="137" name="Google Shape;137;p18"/>
          <p:cNvSpPr>
            <a:spLocks noGrp="1"/>
          </p:cNvSpPr>
          <p:nvPr>
            <p:ph type="pic" idx="2"/>
          </p:nvPr>
        </p:nvSpPr>
        <p:spPr>
          <a:xfrm>
            <a:off x="573206" y="1787857"/>
            <a:ext cx="5186363" cy="34528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8" name="Google Shape;138;p18"/>
          <p:cNvSpPr>
            <a:spLocks noGrp="1"/>
          </p:cNvSpPr>
          <p:nvPr>
            <p:ph type="pic" idx="3"/>
          </p:nvPr>
        </p:nvSpPr>
        <p:spPr>
          <a:xfrm>
            <a:off x="7005637" y="0"/>
            <a:ext cx="5186363"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9" name="Google Shape;13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142"/>
        <p:cNvGrpSpPr/>
        <p:nvPr/>
      </p:nvGrpSpPr>
      <p:grpSpPr>
        <a:xfrm>
          <a:off x="0" y="0"/>
          <a:ext cx="0" cy="0"/>
          <a:chOff x="0" y="0"/>
          <a:chExt cx="0" cy="0"/>
        </a:xfrm>
      </p:grpSpPr>
      <p:sp>
        <p:nvSpPr>
          <p:cNvPr id="143" name="Google Shape;143;p19"/>
          <p:cNvSpPr>
            <a:spLocks noGrp="1"/>
          </p:cNvSpPr>
          <p:nvPr>
            <p:ph type="pic" idx="2"/>
          </p:nvPr>
        </p:nvSpPr>
        <p:spPr>
          <a:xfrm>
            <a:off x="0" y="0"/>
            <a:ext cx="685165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4" name="Google Shape;1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147"/>
        <p:cNvGrpSpPr/>
        <p:nvPr/>
      </p:nvGrpSpPr>
      <p:grpSpPr>
        <a:xfrm>
          <a:off x="0" y="0"/>
          <a:ext cx="0" cy="0"/>
          <a:chOff x="0" y="0"/>
          <a:chExt cx="0" cy="0"/>
        </a:xfrm>
      </p:grpSpPr>
      <p:sp>
        <p:nvSpPr>
          <p:cNvPr id="148" name="Google Shape;148;p20"/>
          <p:cNvSpPr>
            <a:spLocks noGrp="1"/>
          </p:cNvSpPr>
          <p:nvPr>
            <p:ph type="pic" idx="2"/>
          </p:nvPr>
        </p:nvSpPr>
        <p:spPr>
          <a:xfrm>
            <a:off x="628271" y="2347605"/>
            <a:ext cx="2482850" cy="23606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Google Shape;149;p20"/>
          <p:cNvSpPr>
            <a:spLocks noGrp="1"/>
          </p:cNvSpPr>
          <p:nvPr>
            <p:ph type="pic" idx="3"/>
          </p:nvPr>
        </p:nvSpPr>
        <p:spPr>
          <a:xfrm>
            <a:off x="3448445" y="2347605"/>
            <a:ext cx="2482850" cy="23606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20"/>
          <p:cNvSpPr>
            <a:spLocks noGrp="1"/>
          </p:cNvSpPr>
          <p:nvPr>
            <p:ph type="pic" idx="4"/>
          </p:nvPr>
        </p:nvSpPr>
        <p:spPr>
          <a:xfrm>
            <a:off x="6268619" y="2347605"/>
            <a:ext cx="2482850" cy="23606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20"/>
          <p:cNvSpPr>
            <a:spLocks noGrp="1"/>
          </p:cNvSpPr>
          <p:nvPr>
            <p:ph type="pic" idx="5"/>
          </p:nvPr>
        </p:nvSpPr>
        <p:spPr>
          <a:xfrm>
            <a:off x="9088793" y="2347605"/>
            <a:ext cx="2482850" cy="23606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7" name="Google Shape;15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2" name="Google Shape;162;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1" name="Google Shape;17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8" name="Google Shape;178;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9" name="Google Shape;17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84" name="Google Shape;184;p25"/>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53"/>
        <p:cNvGrpSpPr/>
        <p:nvPr/>
      </p:nvGrpSpPr>
      <p:grpSpPr>
        <a:xfrm>
          <a:off x="0" y="0"/>
          <a:ext cx="0" cy="0"/>
          <a:chOff x="0" y="0"/>
          <a:chExt cx="0" cy="0"/>
        </a:xfrm>
      </p:grpSpPr>
      <p:sp>
        <p:nvSpPr>
          <p:cNvPr id="54" name="Google Shape;5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0" name="Google Shape;190;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1" name="Google Shape;19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4"/>
        <p:cNvGrpSpPr/>
        <p:nvPr/>
      </p:nvGrpSpPr>
      <p:grpSpPr>
        <a:xfrm>
          <a:off x="0" y="0"/>
          <a:ext cx="0" cy="0"/>
          <a:chOff x="0" y="0"/>
          <a:chExt cx="0" cy="0"/>
        </a:xfrm>
      </p:grpSpPr>
      <p:sp>
        <p:nvSpPr>
          <p:cNvPr id="65" name="Google Shape;65;p6"/>
          <p:cNvSpPr>
            <a:spLocks noGrp="1"/>
          </p:cNvSpPr>
          <p:nvPr>
            <p:ph type="pic" idx="2"/>
          </p:nvPr>
        </p:nvSpPr>
        <p:spPr>
          <a:xfrm>
            <a:off x="-7408" y="-30163"/>
            <a:ext cx="12169581" cy="68881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76"/>
        <p:cNvGrpSpPr/>
        <p:nvPr/>
      </p:nvGrpSpPr>
      <p:grpSpPr>
        <a:xfrm>
          <a:off x="0" y="0"/>
          <a:ext cx="0" cy="0"/>
          <a:chOff x="0" y="0"/>
          <a:chExt cx="0" cy="0"/>
        </a:xfrm>
      </p:grpSpPr>
      <p:sp>
        <p:nvSpPr>
          <p:cNvPr id="77" name="Google Shape;77;p8"/>
          <p:cNvSpPr>
            <a:spLocks noGrp="1"/>
          </p:cNvSpPr>
          <p:nvPr>
            <p:ph type="pic" idx="2"/>
          </p:nvPr>
        </p:nvSpPr>
        <p:spPr>
          <a:xfrm>
            <a:off x="3490570" y="628650"/>
            <a:ext cx="8701431" cy="62293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9" name="Google Shape;89;p10"/>
          <p:cNvSpPr>
            <a:spLocks noGrp="1"/>
          </p:cNvSpPr>
          <p:nvPr>
            <p:ph type="pic" idx="2"/>
          </p:nvPr>
        </p:nvSpPr>
        <p:spPr>
          <a:xfrm>
            <a:off x="440812" y="4413739"/>
            <a:ext cx="1325567" cy="1325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a:spLocks noGrp="1"/>
          </p:cNvSpPr>
          <p:nvPr>
            <p:ph type="pic" idx="3"/>
          </p:nvPr>
        </p:nvSpPr>
        <p:spPr>
          <a:xfrm>
            <a:off x="4313195" y="4413739"/>
            <a:ext cx="1325568" cy="1325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10"/>
          <p:cNvSpPr>
            <a:spLocks noGrp="1"/>
          </p:cNvSpPr>
          <p:nvPr>
            <p:ph type="pic" idx="4"/>
          </p:nvPr>
        </p:nvSpPr>
        <p:spPr>
          <a:xfrm>
            <a:off x="8185582" y="4413739"/>
            <a:ext cx="1325568" cy="1325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8" name="Google Shape;108;p13"/>
          <p:cNvSpPr txBox="1">
            <a:spLocks noGrp="1"/>
          </p:cNvSpPr>
          <p:nvPr>
            <p:ph type="body" idx="1"/>
          </p:nvPr>
        </p:nvSpPr>
        <p:spPr>
          <a:xfrm rot="5400000">
            <a:off x="3920332" y="-1256506"/>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1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5" name="Google Shape;115;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1" name="Google Shape;121;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2" name="Google Shape;122;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5.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0" y="-30162"/>
            <a:ext cx="12192000" cy="6888162"/>
          </a:xfrm>
          <a:prstGeom prst="rect">
            <a:avLst/>
          </a:prstGeom>
          <a:solidFill>
            <a:srgbClr val="1A191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p:nvPr/>
        </p:nvSpPr>
        <p:spPr>
          <a:xfrm>
            <a:off x="0" y="-11112"/>
            <a:ext cx="12192000" cy="6888162"/>
          </a:xfrm>
          <a:prstGeom prst="rect">
            <a:avLst/>
          </a:prstGeom>
          <a:solidFill>
            <a:srgbClr val="1A191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p3"/>
          <p:cNvSpPr/>
          <p:nvPr/>
        </p:nvSpPr>
        <p:spPr>
          <a:xfrm>
            <a:off x="3938587" y="0"/>
            <a:ext cx="3328987" cy="3141662"/>
          </a:xfrm>
          <a:custGeom>
            <a:avLst/>
            <a:gdLst/>
            <a:ahLst/>
            <a:cxnLst/>
            <a:rect l="l" t="t" r="r" b="b"/>
            <a:pathLst>
              <a:path w="768" h="725" extrusionOk="0">
                <a:moveTo>
                  <a:pt x="768" y="0"/>
                </a:moveTo>
                <a:lnTo>
                  <a:pt x="40" y="725"/>
                </a:lnTo>
                <a:lnTo>
                  <a:pt x="0" y="725"/>
                </a:lnTo>
                <a:lnTo>
                  <a:pt x="728" y="0"/>
                </a:lnTo>
                <a:lnTo>
                  <a:pt x="76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 name="Google Shape;24;p3"/>
          <p:cNvSpPr/>
          <p:nvPr/>
        </p:nvSpPr>
        <p:spPr>
          <a:xfrm>
            <a:off x="5921375" y="3175"/>
            <a:ext cx="2279650" cy="2097087"/>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 name="Google Shape;25;p3"/>
          <p:cNvSpPr/>
          <p:nvPr/>
        </p:nvSpPr>
        <p:spPr>
          <a:xfrm>
            <a:off x="5516562" y="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6;p3"/>
          <p:cNvSpPr/>
          <p:nvPr/>
        </p:nvSpPr>
        <p:spPr>
          <a:xfrm>
            <a:off x="5822950" y="0"/>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3"/>
          <p:cNvSpPr/>
          <p:nvPr/>
        </p:nvSpPr>
        <p:spPr>
          <a:xfrm>
            <a:off x="10071100" y="4722812"/>
            <a:ext cx="2120900" cy="2157412"/>
          </a:xfrm>
          <a:custGeom>
            <a:avLst/>
            <a:gdLst/>
            <a:ahLst/>
            <a:cxnLst/>
            <a:rect l="l" t="t" r="r" b="b"/>
            <a:pathLst>
              <a:path w="2121028" h="2156742" extrusionOk="0">
                <a:moveTo>
                  <a:pt x="2121028" y="0"/>
                </a:moveTo>
                <a:lnTo>
                  <a:pt x="2121028" y="376813"/>
                </a:lnTo>
                <a:lnTo>
                  <a:pt x="370573" y="2156742"/>
                </a:lnTo>
                <a:lnTo>
                  <a:pt x="0" y="2156742"/>
                </a:lnTo>
                <a:lnTo>
                  <a:pt x="2121028"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28;p3"/>
          <p:cNvSpPr/>
          <p:nvPr/>
        </p:nvSpPr>
        <p:spPr>
          <a:xfrm>
            <a:off x="3854450" y="9525"/>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29;p3"/>
          <p:cNvSpPr/>
          <p:nvPr/>
        </p:nvSpPr>
        <p:spPr>
          <a:xfrm>
            <a:off x="5213350" y="-11112"/>
            <a:ext cx="2613025" cy="2279650"/>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p3"/>
          <p:cNvSpPr/>
          <p:nvPr/>
        </p:nvSpPr>
        <p:spPr>
          <a:xfrm>
            <a:off x="2855912" y="0"/>
            <a:ext cx="7764462" cy="6858000"/>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3"/>
          <p:cNvSpPr/>
          <p:nvPr/>
        </p:nvSpPr>
        <p:spPr>
          <a:xfrm>
            <a:off x="7254875" y="1844675"/>
            <a:ext cx="4937125" cy="5019675"/>
          </a:xfrm>
          <a:custGeom>
            <a:avLst/>
            <a:gdLst/>
            <a:ahLst/>
            <a:cxnLst/>
            <a:rect l="l" t="t" r="r" b="b"/>
            <a:pathLst>
              <a:path w="4937215" h="5020350" extrusionOk="0">
                <a:moveTo>
                  <a:pt x="4937215" y="0"/>
                </a:moveTo>
                <a:lnTo>
                  <a:pt x="4937215" y="376814"/>
                </a:lnTo>
                <a:lnTo>
                  <a:pt x="370574" y="5020350"/>
                </a:lnTo>
                <a:lnTo>
                  <a:pt x="0" y="5020350"/>
                </a:lnTo>
                <a:lnTo>
                  <a:pt x="4937215"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3"/>
          <p:cNvSpPr/>
          <p:nvPr/>
        </p:nvSpPr>
        <p:spPr>
          <a:xfrm>
            <a:off x="8083550" y="2679700"/>
            <a:ext cx="4108450" cy="4178300"/>
          </a:xfrm>
          <a:custGeom>
            <a:avLst/>
            <a:gdLst/>
            <a:ahLst/>
            <a:cxnLst/>
            <a:rect l="l" t="t" r="r" b="b"/>
            <a:pathLst>
              <a:path w="4108786" h="4177971" extrusionOk="0">
                <a:moveTo>
                  <a:pt x="4108786" y="0"/>
                </a:moveTo>
                <a:lnTo>
                  <a:pt x="4108786" y="1038594"/>
                </a:lnTo>
                <a:lnTo>
                  <a:pt x="2596337" y="2576945"/>
                </a:lnTo>
                <a:lnTo>
                  <a:pt x="1019089" y="4177971"/>
                </a:lnTo>
                <a:lnTo>
                  <a:pt x="0" y="4177971"/>
                </a:lnTo>
                <a:lnTo>
                  <a:pt x="410878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Google Shape;33;p3"/>
          <p:cNvSpPr/>
          <p:nvPr/>
        </p:nvSpPr>
        <p:spPr>
          <a:xfrm>
            <a:off x="-7937" y="31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3"/>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Google Shape;35;p3"/>
          <p:cNvSpPr/>
          <p:nvPr/>
        </p:nvSpPr>
        <p:spPr>
          <a:xfrm>
            <a:off x="847725" y="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3"/>
          <p:cNvSpPr/>
          <p:nvPr/>
        </p:nvSpPr>
        <p:spPr>
          <a:xfrm>
            <a:off x="6350" y="4605337"/>
            <a:ext cx="2613025" cy="2279650"/>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Google Shape;37;p3"/>
          <p:cNvSpPr/>
          <p:nvPr/>
        </p:nvSpPr>
        <p:spPr>
          <a:xfrm>
            <a:off x="26987" y="50800"/>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3"/>
          <p:cNvSpPr/>
          <p:nvPr/>
        </p:nvSpPr>
        <p:spPr>
          <a:xfrm>
            <a:off x="-12700" y="3551237"/>
            <a:ext cx="2868612" cy="2916237"/>
          </a:xfrm>
          <a:custGeom>
            <a:avLst/>
            <a:gdLst/>
            <a:ahLst/>
            <a:cxnLst/>
            <a:rect l="l" t="t" r="r" b="b"/>
            <a:pathLst>
              <a:path w="2868139" h="2916450" extrusionOk="0">
                <a:moveTo>
                  <a:pt x="2497566" y="0"/>
                </a:moveTo>
                <a:lnTo>
                  <a:pt x="2868139" y="0"/>
                </a:lnTo>
                <a:lnTo>
                  <a:pt x="0" y="2916450"/>
                </a:lnTo>
                <a:lnTo>
                  <a:pt x="0" y="2539634"/>
                </a:lnTo>
                <a:lnTo>
                  <a:pt x="2497566" y="0"/>
                </a:lnTo>
                <a:close/>
              </a:path>
            </a:pathLst>
          </a:custGeom>
          <a:solidFill>
            <a:srgbClr val="3333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3"/>
          <p:cNvSpPr/>
          <p:nvPr/>
        </p:nvSpPr>
        <p:spPr>
          <a:xfrm>
            <a:off x="649287" y="3451225"/>
            <a:ext cx="3749675" cy="3435350"/>
          </a:xfrm>
          <a:custGeom>
            <a:avLst/>
            <a:gdLst/>
            <a:ahLst/>
            <a:cxnLst/>
            <a:rect l="l" t="t" r="r" b="b"/>
            <a:pathLst>
              <a:path w="3749054" h="3435387" extrusionOk="0">
                <a:moveTo>
                  <a:pt x="3378481" y="0"/>
                </a:moveTo>
                <a:lnTo>
                  <a:pt x="3749054" y="0"/>
                </a:lnTo>
                <a:lnTo>
                  <a:pt x="370573" y="3435387"/>
                </a:lnTo>
                <a:lnTo>
                  <a:pt x="0" y="3435387"/>
                </a:lnTo>
                <a:lnTo>
                  <a:pt x="3378481"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3"/>
          <p:cNvSpPr/>
          <p:nvPr/>
        </p:nvSpPr>
        <p:spPr>
          <a:xfrm>
            <a:off x="5480050" y="44450"/>
            <a:ext cx="6711950" cy="6824662"/>
          </a:xfrm>
          <a:custGeom>
            <a:avLst/>
            <a:gdLst/>
            <a:ahLst/>
            <a:cxnLst/>
            <a:rect l="l" t="t" r="r" b="b"/>
            <a:pathLst>
              <a:path w="6711767" h="6824782" extrusionOk="0">
                <a:moveTo>
                  <a:pt x="6711767" y="0"/>
                </a:moveTo>
                <a:lnTo>
                  <a:pt x="6711767" y="1037846"/>
                </a:lnTo>
                <a:lnTo>
                  <a:pt x="2603278" y="5216699"/>
                </a:lnTo>
                <a:lnTo>
                  <a:pt x="1019077" y="6824782"/>
                </a:lnTo>
                <a:lnTo>
                  <a:pt x="0" y="6824782"/>
                </a:lnTo>
                <a:lnTo>
                  <a:pt x="6711767"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Google Shape;41;p3"/>
          <p:cNvSpPr/>
          <p:nvPr/>
        </p:nvSpPr>
        <p:spPr>
          <a:xfrm>
            <a:off x="8732837" y="0"/>
            <a:ext cx="2279650" cy="2097087"/>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Google Shape;42;p3"/>
          <p:cNvSpPr/>
          <p:nvPr/>
        </p:nvSpPr>
        <p:spPr>
          <a:xfrm>
            <a:off x="8420100" y="0"/>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Google Shape;43;p3"/>
          <p:cNvSpPr/>
          <p:nvPr/>
        </p:nvSpPr>
        <p:spPr>
          <a:xfrm>
            <a:off x="6605587" y="0"/>
            <a:ext cx="4872037"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3"/>
          <p:cNvSpPr/>
          <p:nvPr/>
        </p:nvSpPr>
        <p:spPr>
          <a:xfrm>
            <a:off x="1300162" y="4918075"/>
            <a:ext cx="2936875" cy="1951037"/>
          </a:xfrm>
          <a:custGeom>
            <a:avLst/>
            <a:gdLst/>
            <a:ahLst/>
            <a:cxnLst/>
            <a:rect l="l" t="t" r="r" b="b"/>
            <a:pathLst>
              <a:path w="2936509" h="1949719" extrusionOk="0">
                <a:moveTo>
                  <a:pt x="1917432" y="0"/>
                </a:moveTo>
                <a:lnTo>
                  <a:pt x="2936509" y="0"/>
                </a:lnTo>
                <a:lnTo>
                  <a:pt x="2602992" y="340535"/>
                </a:lnTo>
                <a:lnTo>
                  <a:pt x="1020904" y="1949719"/>
                </a:lnTo>
                <a:lnTo>
                  <a:pt x="0" y="1949719"/>
                </a:lnTo>
                <a:lnTo>
                  <a:pt x="1917432"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 name="Google Shape;45;p3"/>
          <p:cNvSpPr/>
          <p:nvPr/>
        </p:nvSpPr>
        <p:spPr>
          <a:xfrm>
            <a:off x="4454525" y="4886325"/>
            <a:ext cx="2308225" cy="1971675"/>
          </a:xfrm>
          <a:custGeom>
            <a:avLst/>
            <a:gdLst/>
            <a:ahLst/>
            <a:cxnLst/>
            <a:rect l="l" t="t" r="r" b="b"/>
            <a:pathLst>
              <a:path w="2309240" h="1971290" extrusionOk="0">
                <a:moveTo>
                  <a:pt x="1938667" y="0"/>
                </a:moveTo>
                <a:lnTo>
                  <a:pt x="2309240" y="0"/>
                </a:lnTo>
                <a:lnTo>
                  <a:pt x="370573" y="1971290"/>
                </a:lnTo>
                <a:lnTo>
                  <a:pt x="0" y="1971290"/>
                </a:lnTo>
                <a:lnTo>
                  <a:pt x="1938667"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 name="Google Shape;46;p3"/>
          <p:cNvSpPr/>
          <p:nvPr/>
        </p:nvSpPr>
        <p:spPr>
          <a:xfrm>
            <a:off x="9407525" y="4095750"/>
            <a:ext cx="2784475" cy="2771775"/>
          </a:xfrm>
          <a:custGeom>
            <a:avLst/>
            <a:gdLst/>
            <a:ahLst/>
            <a:cxnLst/>
            <a:rect l="l" t="t" r="r" b="b"/>
            <a:pathLst>
              <a:path w="2784402" h="2772928" extrusionOk="0">
                <a:moveTo>
                  <a:pt x="2784402" y="0"/>
                </a:moveTo>
                <a:lnTo>
                  <a:pt x="2784402" y="475604"/>
                </a:lnTo>
                <a:lnTo>
                  <a:pt x="1206449" y="2047500"/>
                </a:lnTo>
                <a:lnTo>
                  <a:pt x="476754" y="2772928"/>
                </a:lnTo>
                <a:lnTo>
                  <a:pt x="0" y="2772928"/>
                </a:lnTo>
                <a:lnTo>
                  <a:pt x="2784402"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p3"/>
          <p:cNvSpPr/>
          <p:nvPr/>
        </p:nvSpPr>
        <p:spPr>
          <a:xfrm>
            <a:off x="10902950" y="1365250"/>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 name="Google Shape;48;p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49" name="Google Shape;49;p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5"/>
          <p:cNvSpPr txBox="1"/>
          <p:nvPr/>
        </p:nvSpPr>
        <p:spPr>
          <a:xfrm>
            <a:off x="0" y="-30162"/>
            <a:ext cx="12192000" cy="6888162"/>
          </a:xfrm>
          <a:prstGeom prst="rect">
            <a:avLst/>
          </a:prstGeom>
          <a:solidFill>
            <a:srgbClr val="1A191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 name="Google Shape;59;p5"/>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60" name="Google Shape;60;p5"/>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7"/>
          <p:cNvSpPr txBox="1"/>
          <p:nvPr/>
        </p:nvSpPr>
        <p:spPr>
          <a:xfrm>
            <a:off x="0" y="-30162"/>
            <a:ext cx="12192000" cy="6888162"/>
          </a:xfrm>
          <a:prstGeom prst="rect">
            <a:avLst/>
          </a:prstGeom>
          <a:solidFill>
            <a:srgbClr val="1A191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7"/>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72" name="Google Shape;72;p7"/>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9"/>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83" name="Google Shape;83;p9"/>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27"/>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27"/>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27"/>
          <p:cNvSpPr/>
          <p:nvPr/>
        </p:nvSpPr>
        <p:spPr>
          <a:xfrm>
            <a:off x="26987" y="12700"/>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27"/>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27"/>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27"/>
          <p:cNvSpPr/>
          <p:nvPr/>
        </p:nvSpPr>
        <p:spPr>
          <a:xfrm>
            <a:off x="8083550" y="2660650"/>
            <a:ext cx="4108450" cy="4178300"/>
          </a:xfrm>
          <a:custGeom>
            <a:avLst/>
            <a:gdLst/>
            <a:ahLst/>
            <a:cxnLst/>
            <a:rect l="l" t="t" r="r" b="b"/>
            <a:pathLst>
              <a:path w="4108786" h="4177971" extrusionOk="0">
                <a:moveTo>
                  <a:pt x="4108786" y="0"/>
                </a:moveTo>
                <a:lnTo>
                  <a:pt x="4108786" y="1038594"/>
                </a:lnTo>
                <a:lnTo>
                  <a:pt x="2596337" y="2576945"/>
                </a:lnTo>
                <a:lnTo>
                  <a:pt x="1019089" y="4177971"/>
                </a:lnTo>
                <a:lnTo>
                  <a:pt x="0" y="4177971"/>
                </a:lnTo>
                <a:lnTo>
                  <a:pt x="410878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27"/>
          <p:cNvSpPr/>
          <p:nvPr/>
        </p:nvSpPr>
        <p:spPr>
          <a:xfrm>
            <a:off x="9407525" y="4076700"/>
            <a:ext cx="2784475" cy="2771775"/>
          </a:xfrm>
          <a:custGeom>
            <a:avLst/>
            <a:gdLst/>
            <a:ahLst/>
            <a:cxnLst/>
            <a:rect l="l" t="t" r="r" b="b"/>
            <a:pathLst>
              <a:path w="2784402" h="2772928" extrusionOk="0">
                <a:moveTo>
                  <a:pt x="2784402" y="0"/>
                </a:moveTo>
                <a:lnTo>
                  <a:pt x="2784402" y="475604"/>
                </a:lnTo>
                <a:lnTo>
                  <a:pt x="1206449" y="2047500"/>
                </a:lnTo>
                <a:lnTo>
                  <a:pt x="476754" y="2772928"/>
                </a:lnTo>
                <a:lnTo>
                  <a:pt x="0" y="2772928"/>
                </a:lnTo>
                <a:lnTo>
                  <a:pt x="2784402"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27"/>
          <p:cNvSpPr/>
          <p:nvPr/>
        </p:nvSpPr>
        <p:spPr>
          <a:xfrm>
            <a:off x="8466137" y="1474787"/>
            <a:ext cx="3725862" cy="3789362"/>
          </a:xfrm>
          <a:custGeom>
            <a:avLst/>
            <a:gdLst/>
            <a:ahLst/>
            <a:cxnLst/>
            <a:rect l="l" t="t" r="r" b="b"/>
            <a:pathLst>
              <a:path w="3726251" h="3789015" extrusionOk="0">
                <a:moveTo>
                  <a:pt x="3726251" y="0"/>
                </a:moveTo>
                <a:lnTo>
                  <a:pt x="3726251" y="376815"/>
                </a:lnTo>
                <a:lnTo>
                  <a:pt x="370573" y="3789015"/>
                </a:lnTo>
                <a:lnTo>
                  <a:pt x="0" y="3789015"/>
                </a:lnTo>
                <a:lnTo>
                  <a:pt x="3726251"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7" name="Google Shape;207;p27"/>
          <p:cNvPicPr preferRelativeResize="0"/>
          <p:nvPr/>
        </p:nvPicPr>
        <p:blipFill rotWithShape="1">
          <a:blip r:embed="rId3">
            <a:alphaModFix/>
          </a:blip>
          <a:srcRect/>
          <a:stretch/>
        </p:blipFill>
        <p:spPr>
          <a:xfrm>
            <a:off x="3642405" y="1373563"/>
            <a:ext cx="4478108" cy="35743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08" name="Google Shape;208;p27"/>
          <p:cNvSpPr txBox="1"/>
          <p:nvPr/>
        </p:nvSpPr>
        <p:spPr>
          <a:xfrm>
            <a:off x="3173412" y="5245100"/>
            <a:ext cx="5227637" cy="585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2B2B2"/>
              </a:buClr>
              <a:buSzPts val="3200"/>
              <a:buFont typeface="Teko"/>
              <a:buNone/>
            </a:pPr>
            <a:r>
              <a:rPr lang="en-US" sz="3200" b="1" u="sng" dirty="0">
                <a:solidFill>
                  <a:srgbClr val="B2B2B2"/>
                </a:solidFill>
                <a:latin typeface="Teko"/>
                <a:ea typeface="Teko"/>
                <a:cs typeface="Teko"/>
                <a:sym typeface="Teko"/>
              </a:rPr>
              <a:t>FINAL </a:t>
            </a:r>
            <a:r>
              <a:rPr lang="en-US" sz="3200" b="1" i="0" u="sng" strike="noStrike" cap="none" dirty="0">
                <a:solidFill>
                  <a:srgbClr val="B2B2B2"/>
                </a:solidFill>
                <a:latin typeface="Teko"/>
                <a:ea typeface="Teko"/>
                <a:cs typeface="Teko"/>
                <a:sym typeface="Teko"/>
              </a:rPr>
              <a:t>PROJECT REVIEW </a:t>
            </a:r>
            <a:endParaRPr sz="1400" b="0" i="0" u="none" strike="noStrike" cap="none">
              <a:solidFill>
                <a:srgbClr val="000000"/>
              </a:solidFill>
              <a:latin typeface="Arial"/>
              <a:ea typeface="Arial"/>
              <a:cs typeface="Arial"/>
              <a:sym typeface="Arial"/>
            </a:endParaRPr>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p:nvPr/>
        </p:nvSpPr>
        <p:spPr>
          <a:xfrm>
            <a:off x="11491912" y="6313487"/>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03" name="Google Shape;303;p35"/>
          <p:cNvPicPr preferRelativeResize="0"/>
          <p:nvPr/>
        </p:nvPicPr>
        <p:blipFill rotWithShape="1">
          <a:blip r:embed="rId3">
            <a:alphaModFix/>
          </a:blip>
          <a:srcRect/>
          <a:stretch/>
        </p:blipFill>
        <p:spPr>
          <a:xfrm>
            <a:off x="431800" y="414337"/>
            <a:ext cx="11328400" cy="6029325"/>
          </a:xfrm>
          <a:prstGeom prst="rect">
            <a:avLst/>
          </a:prstGeom>
          <a:noFill/>
          <a:ln>
            <a:noFill/>
          </a:ln>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331" y="236490"/>
            <a:ext cx="4365298" cy="646331"/>
          </a:xfrm>
          <a:prstGeom prst="rect">
            <a:avLst/>
          </a:prstGeom>
        </p:spPr>
        <p:txBody>
          <a:bodyPr wrap="none">
            <a:spAutoFit/>
          </a:bodyPr>
          <a:lstStyle/>
          <a:p>
            <a:r>
              <a:rPr lang="en-US" sz="3600" dirty="0" smtClean="0">
                <a:solidFill>
                  <a:schemeClr val="bg1"/>
                </a:solidFill>
              </a:rPr>
              <a:t>EXISTING SYSTEM</a:t>
            </a:r>
            <a:endParaRPr lang="en-US" sz="3600" dirty="0">
              <a:solidFill>
                <a:schemeClr val="bg1"/>
              </a:solidFill>
            </a:endParaRPr>
          </a:p>
        </p:txBody>
      </p:sp>
      <p:sp>
        <p:nvSpPr>
          <p:cNvPr id="3" name="Rectangle 2"/>
          <p:cNvSpPr/>
          <p:nvPr/>
        </p:nvSpPr>
        <p:spPr>
          <a:xfrm>
            <a:off x="1233268" y="1208336"/>
            <a:ext cx="7066670" cy="4616648"/>
          </a:xfrm>
          <a:prstGeom prst="rect">
            <a:avLst/>
          </a:prstGeom>
        </p:spPr>
        <p:txBody>
          <a:bodyPr wrap="square">
            <a:spAutoFit/>
          </a:bodyPr>
          <a:lstStyle/>
          <a:p>
            <a:pPr marL="0" indent="0">
              <a:buClr>
                <a:schemeClr val="bg1"/>
              </a:buClr>
              <a:buFont typeface="Arial" pitchFamily="34" charset="0"/>
              <a:buChar char="•"/>
            </a:pPr>
            <a:r>
              <a:rPr lang="en-US" sz="2000" dirty="0" smtClean="0">
                <a:solidFill>
                  <a:schemeClr val="bg1"/>
                </a:solidFill>
              </a:rPr>
              <a:t>This work presents an idea to reform the existing access control system of detecting medical conditions related to brain and getting timely response from doctors in case of a medical emergency and hence this paper ensures that people can get good quality of healthcare facilities from doctors worldwide</a:t>
            </a:r>
            <a:r>
              <a:rPr lang="en-US" sz="2000" dirty="0" smtClean="0">
                <a:solidFill>
                  <a:schemeClr val="bg1"/>
                </a:solidFill>
              </a:rPr>
              <a:t>.</a:t>
            </a:r>
          </a:p>
          <a:p>
            <a:pPr marL="0" indent="0">
              <a:buClr>
                <a:schemeClr val="bg1"/>
              </a:buClr>
            </a:pPr>
            <a:endParaRPr lang="en-US" sz="2000" dirty="0" smtClean="0">
              <a:solidFill>
                <a:schemeClr val="bg1"/>
              </a:solidFill>
            </a:endParaRPr>
          </a:p>
          <a:p>
            <a:pPr marL="0" indent="0">
              <a:buClr>
                <a:schemeClr val="bg1"/>
              </a:buClr>
              <a:buFont typeface="Arial" pitchFamily="34" charset="0"/>
              <a:buChar char="•"/>
            </a:pPr>
            <a:r>
              <a:rPr lang="en-US" sz="2000" dirty="0" smtClean="0">
                <a:solidFill>
                  <a:schemeClr val="bg1"/>
                </a:solidFill>
              </a:rPr>
              <a:t> </a:t>
            </a:r>
            <a:r>
              <a:rPr lang="en-US" sz="2000" dirty="0" smtClean="0">
                <a:solidFill>
                  <a:schemeClr val="bg1"/>
                </a:solidFill>
              </a:rPr>
              <a:t>Using brain waves one can detect the abnormal behavior of brain and these waves are recorded using EEG electrodes and the obtained artifacts can be analyzed to predict the mental wellness of the patient</a:t>
            </a:r>
            <a:r>
              <a:rPr lang="en-US" sz="2000" dirty="0" smtClean="0">
                <a:solidFill>
                  <a:schemeClr val="bg1"/>
                </a:solidFill>
              </a:rPr>
              <a:t>.</a:t>
            </a:r>
          </a:p>
          <a:p>
            <a:pPr marL="0" indent="0">
              <a:buClr>
                <a:schemeClr val="bg1"/>
              </a:buClr>
            </a:pPr>
            <a:endParaRPr lang="en-US" sz="2000" dirty="0" smtClean="0">
              <a:solidFill>
                <a:schemeClr val="bg1"/>
              </a:solidFill>
            </a:endParaRPr>
          </a:p>
          <a:p>
            <a:pPr marL="0" indent="0">
              <a:buClr>
                <a:schemeClr val="bg1"/>
              </a:buClr>
              <a:buFont typeface="Arial" pitchFamily="34" charset="0"/>
              <a:buChar char="•"/>
            </a:pPr>
            <a:r>
              <a:rPr lang="en-US" sz="2000" dirty="0" smtClean="0">
                <a:solidFill>
                  <a:schemeClr val="bg1"/>
                </a:solidFill>
              </a:rPr>
              <a:t> </a:t>
            </a:r>
            <a:r>
              <a:rPr lang="en-US" sz="2000" dirty="0" smtClean="0">
                <a:solidFill>
                  <a:schemeClr val="bg1"/>
                </a:solidFill>
              </a:rPr>
              <a:t>These artifacts can be uploaded to cloud hub for easy access from all over the world</a:t>
            </a:r>
            <a:r>
              <a:rPr lang="en-US" sz="2000" dirty="0" smtClean="0">
                <a:solidFill>
                  <a:srgbClr val="00B0F0"/>
                </a:solidFill>
              </a:rPr>
              <a:t>.</a:t>
            </a:r>
            <a:endParaRPr lang="en-IN" sz="2000" dirty="0" smtClean="0">
              <a:solidFill>
                <a:srgbClr val="00B0F0"/>
              </a:solidFill>
            </a:endParaRPr>
          </a:p>
          <a:p>
            <a:endParaRPr lang="ru-RU"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9;p38"/>
          <p:cNvSpPr/>
          <p:nvPr/>
        </p:nvSpPr>
        <p:spPr>
          <a:xfrm>
            <a:off x="7878762" y="441325"/>
            <a:ext cx="3565525" cy="1958975"/>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Google Shape;330;p38"/>
          <p:cNvSpPr/>
          <p:nvPr/>
        </p:nvSpPr>
        <p:spPr>
          <a:xfrm>
            <a:off x="7878762" y="4716462"/>
            <a:ext cx="3565525" cy="2005012"/>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331;p38"/>
          <p:cNvSpPr/>
          <p:nvPr/>
        </p:nvSpPr>
        <p:spPr>
          <a:xfrm>
            <a:off x="7878762" y="2513012"/>
            <a:ext cx="3565525" cy="2090737"/>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767171"/>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332;p38"/>
          <p:cNvSpPr txBox="1"/>
          <p:nvPr/>
        </p:nvSpPr>
        <p:spPr>
          <a:xfrm>
            <a:off x="8067675" y="547687"/>
            <a:ext cx="3187700" cy="134461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System does not support </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Roboto"/>
              <a:buNone/>
            </a:pPr>
            <a:r>
              <a:rPr lang="en-US" sz="1400" b="0" i="0" u="none" strike="noStrike" cap="none" dirty="0">
                <a:solidFill>
                  <a:schemeClr val="lt1"/>
                </a:solidFill>
                <a:latin typeface="Roboto"/>
                <a:ea typeface="Roboto"/>
                <a:cs typeface="Roboto"/>
                <a:sym typeface="Roboto"/>
              </a:rPr>
              <a:t>      automatic playlist generation.</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It has to be created manually.</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Camera quality must be high.</a:t>
            </a:r>
            <a:endParaRPr sz="1400" b="0" i="0" u="none" strike="noStrike" cap="none">
              <a:solidFill>
                <a:srgbClr val="000000"/>
              </a:solidFill>
              <a:latin typeface="Arial"/>
              <a:ea typeface="Arial"/>
              <a:cs typeface="Arial"/>
              <a:sym typeface="Arial"/>
            </a:endParaRPr>
          </a:p>
        </p:txBody>
      </p:sp>
      <p:sp>
        <p:nvSpPr>
          <p:cNvPr id="6" name="Google Shape;333;p38"/>
          <p:cNvSpPr txBox="1"/>
          <p:nvPr/>
        </p:nvSpPr>
        <p:spPr>
          <a:xfrm>
            <a:off x="647700" y="301625"/>
            <a:ext cx="5448300" cy="165258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600"/>
              <a:buFont typeface="Roboto Medium"/>
              <a:buNone/>
            </a:pPr>
            <a:r>
              <a:rPr lang="en-US" sz="3600" b="1" i="0" u="none" strike="noStrike" cap="none" dirty="0">
                <a:solidFill>
                  <a:schemeClr val="lt1"/>
                </a:solidFill>
                <a:latin typeface="Roboto Medium"/>
                <a:ea typeface="Roboto Medium"/>
                <a:cs typeface="Roboto Medium"/>
                <a:sym typeface="Roboto Medium"/>
              </a:rPr>
              <a:t>EXISTING WORK &amp; DEMERITS</a:t>
            </a:r>
            <a:endParaRPr sz="1400" b="0" i="0" u="none" strike="noStrike" cap="none">
              <a:solidFill>
                <a:srgbClr val="000000"/>
              </a:solidFill>
              <a:latin typeface="Arial"/>
              <a:ea typeface="Arial"/>
              <a:cs typeface="Arial"/>
              <a:sym typeface="Arial"/>
            </a:endParaRPr>
          </a:p>
        </p:txBody>
      </p:sp>
      <p:sp>
        <p:nvSpPr>
          <p:cNvPr id="7" name="Google Shape;334;p38"/>
          <p:cNvSpPr txBox="1"/>
          <p:nvPr/>
        </p:nvSpPr>
        <p:spPr>
          <a:xfrm>
            <a:off x="8067675" y="2678112"/>
            <a:ext cx="3187700" cy="134461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Feature Extraction complexity is high and low accuracy.</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It doesn’t contain a log of preferences(random probability)</a:t>
            </a:r>
            <a:endParaRPr sz="1400" b="0" i="0" u="none" strike="noStrike" cap="none">
              <a:solidFill>
                <a:srgbClr val="000000"/>
              </a:solidFill>
              <a:latin typeface="Arial"/>
              <a:ea typeface="Arial"/>
              <a:cs typeface="Arial"/>
              <a:sym typeface="Arial"/>
            </a:endParaRPr>
          </a:p>
        </p:txBody>
      </p:sp>
      <p:sp>
        <p:nvSpPr>
          <p:cNvPr id="8" name="Google Shape;335;p38"/>
          <p:cNvSpPr txBox="1"/>
          <p:nvPr/>
        </p:nvSpPr>
        <p:spPr>
          <a:xfrm>
            <a:off x="8067675" y="4899025"/>
            <a:ext cx="3187700" cy="13462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Multiple outputs such as image and voice must be combined to extract the emotion of the user.</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Not user-friendly.</a:t>
            </a:r>
            <a:endParaRPr sz="1400" b="0" i="0" u="none" strike="noStrike" cap="none">
              <a:solidFill>
                <a:srgbClr val="000000"/>
              </a:solidFill>
              <a:latin typeface="Arial"/>
              <a:ea typeface="Arial"/>
              <a:cs typeface="Arial"/>
              <a:sym typeface="Arial"/>
            </a:endParaRPr>
          </a:p>
        </p:txBody>
      </p:sp>
      <p:sp>
        <p:nvSpPr>
          <p:cNvPr id="9" name="Google Shape;336;p38"/>
          <p:cNvSpPr txBox="1"/>
          <p:nvPr/>
        </p:nvSpPr>
        <p:spPr>
          <a:xfrm>
            <a:off x="11520487" y="6043612"/>
            <a:ext cx="8763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0" name="Google Shape;337;p38"/>
          <p:cNvPicPr preferRelativeResize="0"/>
          <p:nvPr/>
        </p:nvPicPr>
        <p:blipFill rotWithShape="1">
          <a:blip r:embed="rId2">
            <a:alphaModFix/>
          </a:blip>
          <a:srcRect/>
          <a:stretch/>
        </p:blipFill>
        <p:spPr>
          <a:xfrm>
            <a:off x="431800" y="4022725"/>
            <a:ext cx="7165975" cy="2344737"/>
          </a:xfrm>
          <a:prstGeom prst="rect">
            <a:avLst/>
          </a:prstGeom>
          <a:noFill/>
          <a:ln>
            <a:noFill/>
          </a:ln>
        </p:spPr>
      </p:pic>
      <p:sp>
        <p:nvSpPr>
          <p:cNvPr id="11" name="Google Shape;338;p38"/>
          <p:cNvSpPr txBox="1"/>
          <p:nvPr/>
        </p:nvSpPr>
        <p:spPr>
          <a:xfrm>
            <a:off x="458787" y="2241550"/>
            <a:ext cx="6896100" cy="1295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D9D9D9"/>
              </a:buClr>
              <a:buSzPts val="1800"/>
              <a:buFont typeface="Arial"/>
              <a:buNone/>
            </a:pPr>
            <a:r>
              <a:rPr lang="en-US" sz="1800" b="0" i="0" u="none" strike="noStrike" cap="none" dirty="0">
                <a:solidFill>
                  <a:srgbClr val="D9D9D9"/>
                </a:solidFill>
                <a:latin typeface="Arial"/>
                <a:ea typeface="Arial"/>
                <a:cs typeface="Arial"/>
                <a:sym typeface="Arial"/>
              </a:rPr>
              <a:t>	</a:t>
            </a:r>
            <a:r>
              <a:rPr lang="en-US" sz="1800" b="0" i="0" u="none" strike="noStrike" cap="none" dirty="0">
                <a:solidFill>
                  <a:srgbClr val="D9D9D9"/>
                </a:solidFill>
                <a:latin typeface="Roboto Black"/>
                <a:ea typeface="Roboto Black"/>
                <a:cs typeface="Roboto Black"/>
                <a:sym typeface="Roboto Black"/>
              </a:rPr>
              <a:t>The current music players are linking the facial expressions and speech tones to recognize the mood of the listener to suggest rhythms</a:t>
            </a:r>
            <a:r>
              <a:rPr lang="en-US" sz="1800" b="0" i="0" u="none" strike="noStrike" cap="none" dirty="0">
                <a:solidFill>
                  <a:schemeClr val="dk1"/>
                </a:solidFill>
                <a:latin typeface="Roboto Black"/>
                <a:ea typeface="Roboto Black"/>
                <a:cs typeface="Roboto Black"/>
                <a:sym typeface="Roboto Black"/>
              </a:rPr>
              <a:t>. </a:t>
            </a:r>
            <a:endParaRPr sz="1400" b="0" i="0" u="none" strike="noStrike" cap="none">
              <a:solidFill>
                <a:srgbClr val="000000"/>
              </a:solidFill>
              <a:latin typeface="Arial"/>
              <a:ea typeface="Arial"/>
              <a:cs typeface="Arial"/>
              <a:sym typeface="Arial"/>
            </a:endParaRPr>
          </a:p>
        </p:txBody>
      </p:sp>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643" y="334964"/>
            <a:ext cx="4955203" cy="646331"/>
          </a:xfrm>
          <a:prstGeom prst="rect">
            <a:avLst/>
          </a:prstGeom>
        </p:spPr>
        <p:txBody>
          <a:bodyPr wrap="none">
            <a:spAutoFit/>
          </a:bodyPr>
          <a:lstStyle/>
          <a:p>
            <a:r>
              <a:rPr lang="en-US" sz="3600" dirty="0" smtClean="0">
                <a:solidFill>
                  <a:schemeClr val="bg1"/>
                </a:solidFill>
              </a:rPr>
              <a:t>PROPOSED SYSTEM:</a:t>
            </a:r>
            <a:endParaRPr lang="en-US" sz="3600" dirty="0">
              <a:solidFill>
                <a:schemeClr val="bg1"/>
              </a:solidFill>
            </a:endParaRPr>
          </a:p>
        </p:txBody>
      </p:sp>
      <p:sp>
        <p:nvSpPr>
          <p:cNvPr id="3" name="TextBox 2"/>
          <p:cNvSpPr txBox="1"/>
          <p:nvPr/>
        </p:nvSpPr>
        <p:spPr>
          <a:xfrm>
            <a:off x="984737" y="1237957"/>
            <a:ext cx="8567225" cy="4708981"/>
          </a:xfrm>
          <a:prstGeom prst="rect">
            <a:avLst/>
          </a:prstGeom>
          <a:noFill/>
        </p:spPr>
        <p:txBody>
          <a:bodyPr wrap="square" rtlCol="0">
            <a:spAutoFit/>
          </a:bodyPr>
          <a:lstStyle/>
          <a:p>
            <a:pPr>
              <a:buClr>
                <a:schemeClr val="bg1"/>
              </a:buClr>
              <a:buFont typeface="Arial" pitchFamily="34" charset="0"/>
              <a:buChar char="•"/>
            </a:pPr>
            <a:r>
              <a:rPr lang="en-US" sz="2000" dirty="0" smtClean="0">
                <a:solidFill>
                  <a:schemeClr val="bg1"/>
                </a:solidFill>
              </a:rPr>
              <a:t>Electroencephalography (EEG) which is an electrophysiological monitoring method to record electrical activity of the brain. The electrical signals are converted into digital format using EEG data collection. These data are then received by the </a:t>
            </a:r>
            <a:r>
              <a:rPr lang="en-US" sz="2000" dirty="0" smtClean="0">
                <a:solidFill>
                  <a:schemeClr val="bg1"/>
                </a:solidFill>
              </a:rPr>
              <a:t>wifi. </a:t>
            </a:r>
          </a:p>
          <a:p>
            <a:pPr>
              <a:buClr>
                <a:schemeClr val="bg1"/>
              </a:buClr>
              <a:buFont typeface="Arial" pitchFamily="34" charset="0"/>
              <a:buChar char="•"/>
            </a:pPr>
            <a:r>
              <a:rPr lang="en-US" sz="2000" dirty="0" smtClean="0">
                <a:solidFill>
                  <a:schemeClr val="bg1"/>
                </a:solidFill>
              </a:rPr>
              <a:t>The wifi </a:t>
            </a:r>
            <a:r>
              <a:rPr lang="en-US" sz="2000" dirty="0" smtClean="0">
                <a:solidFill>
                  <a:schemeClr val="bg1"/>
                </a:solidFill>
              </a:rPr>
              <a:t>is connected to the </a:t>
            </a:r>
            <a:r>
              <a:rPr lang="en-US" sz="2000" dirty="0" smtClean="0">
                <a:solidFill>
                  <a:schemeClr val="bg1"/>
                </a:solidFill>
              </a:rPr>
              <a:t>firebase server. </a:t>
            </a:r>
            <a:r>
              <a:rPr lang="en-US" sz="2000" dirty="0" smtClean="0">
                <a:solidFill>
                  <a:schemeClr val="bg1"/>
                </a:solidFill>
              </a:rPr>
              <a:t>The app collects the information received via </a:t>
            </a:r>
            <a:r>
              <a:rPr lang="en-US" sz="2000" dirty="0" smtClean="0">
                <a:solidFill>
                  <a:schemeClr val="bg1"/>
                </a:solidFill>
              </a:rPr>
              <a:t>wifi </a:t>
            </a:r>
            <a:r>
              <a:rPr lang="en-US" sz="2000" dirty="0" smtClean="0">
                <a:solidFill>
                  <a:schemeClr val="bg1"/>
                </a:solidFill>
              </a:rPr>
              <a:t>and makes an emotion recognition which is done using feature extraction algorithm</a:t>
            </a:r>
            <a:r>
              <a:rPr lang="en-US" sz="2000" dirty="0" smtClean="0">
                <a:solidFill>
                  <a:schemeClr val="bg1"/>
                </a:solidFill>
              </a:rPr>
              <a:t>.</a:t>
            </a:r>
          </a:p>
          <a:p>
            <a:pPr>
              <a:buClr>
                <a:schemeClr val="bg1"/>
              </a:buClr>
              <a:buFont typeface="Arial" pitchFamily="34" charset="0"/>
              <a:buChar char="•"/>
            </a:pPr>
            <a:r>
              <a:rPr lang="en-US" sz="2000" dirty="0" smtClean="0">
                <a:solidFill>
                  <a:schemeClr val="bg1"/>
                </a:solidFill>
              </a:rPr>
              <a:t> </a:t>
            </a:r>
            <a:r>
              <a:rPr lang="en-US" sz="2000" dirty="0" smtClean="0">
                <a:solidFill>
                  <a:schemeClr val="bg1"/>
                </a:solidFill>
              </a:rPr>
              <a:t>This provides an alpha/beta ratio of the analyzed data received from Bluetooth </a:t>
            </a:r>
            <a:r>
              <a:rPr lang="en-US" sz="2000" dirty="0" smtClean="0">
                <a:solidFill>
                  <a:schemeClr val="bg1"/>
                </a:solidFill>
              </a:rPr>
              <a:t>.</a:t>
            </a:r>
          </a:p>
          <a:p>
            <a:pPr>
              <a:buClr>
                <a:schemeClr val="bg1"/>
              </a:buClr>
              <a:buFont typeface="Arial" pitchFamily="34" charset="0"/>
              <a:buChar char="•"/>
            </a:pPr>
            <a:r>
              <a:rPr lang="en-US" sz="2000" dirty="0" smtClean="0">
                <a:solidFill>
                  <a:schemeClr val="bg1"/>
                </a:solidFill>
              </a:rPr>
              <a:t>This </a:t>
            </a:r>
            <a:r>
              <a:rPr lang="en-US" sz="2000" dirty="0" smtClean="0">
                <a:solidFill>
                  <a:schemeClr val="bg1"/>
                </a:solidFill>
              </a:rPr>
              <a:t>is then converted into 3D model using VAD (Valence, Arousal, Dominance) identification</a:t>
            </a:r>
            <a:r>
              <a:rPr lang="en-US" sz="2000" dirty="0" smtClean="0">
                <a:solidFill>
                  <a:schemeClr val="bg1"/>
                </a:solidFill>
              </a:rPr>
              <a:t>.</a:t>
            </a:r>
          </a:p>
          <a:p>
            <a:pPr>
              <a:buClr>
                <a:schemeClr val="bg1"/>
              </a:buClr>
              <a:buFont typeface="Arial" pitchFamily="34" charset="0"/>
              <a:buChar char="•"/>
            </a:pPr>
            <a:r>
              <a:rPr lang="en-US" sz="2000" dirty="0" smtClean="0">
                <a:solidFill>
                  <a:schemeClr val="bg1"/>
                </a:solidFill>
              </a:rPr>
              <a:t> </a:t>
            </a:r>
            <a:r>
              <a:rPr lang="en-US" sz="2000" dirty="0" smtClean="0">
                <a:solidFill>
                  <a:schemeClr val="bg1"/>
                </a:solidFill>
              </a:rPr>
              <a:t>The dimensional model is the most commonly used model for the classification of emotion because all discrete emotions can be represented in dimensional model by proposing that each discrete emotion represent the combination of several dimensions. </a:t>
            </a:r>
            <a:endParaRPr lang="en-IN" sz="2000" dirty="0">
              <a:solidFill>
                <a:schemeClr val="bg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alpha val="68235"/>
          </a:srgbClr>
        </a:solidFill>
        <a:effectLst/>
      </p:bgPr>
    </p:bg>
    <p:spTree>
      <p:nvGrpSpPr>
        <p:cNvPr id="1" name="Shape 307"/>
        <p:cNvGrpSpPr/>
        <p:nvPr/>
      </p:nvGrpSpPr>
      <p:grpSpPr>
        <a:xfrm>
          <a:off x="0" y="0"/>
          <a:ext cx="0" cy="0"/>
          <a:chOff x="0" y="0"/>
          <a:chExt cx="0" cy="0"/>
        </a:xfrm>
      </p:grpSpPr>
      <p:sp>
        <p:nvSpPr>
          <p:cNvPr id="308" name="Google Shape;308;p36"/>
          <p:cNvSpPr/>
          <p:nvPr/>
        </p:nvSpPr>
        <p:spPr>
          <a:xfrm rot="-2700000">
            <a:off x="11282362" y="452437"/>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36"/>
          <p:cNvSpPr/>
          <p:nvPr/>
        </p:nvSpPr>
        <p:spPr>
          <a:xfrm rot="-2700000">
            <a:off x="-285750" y="5349875"/>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p36"/>
          <p:cNvSpPr txBox="1"/>
          <p:nvPr/>
        </p:nvSpPr>
        <p:spPr>
          <a:xfrm>
            <a:off x="482600" y="328612"/>
            <a:ext cx="6853237"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600"/>
              <a:buFont typeface="Roboto Medium"/>
              <a:buNone/>
            </a:pPr>
            <a:r>
              <a:rPr lang="en-US" sz="3600" b="1" i="0" u="none" strike="noStrike" cap="none" dirty="0">
                <a:solidFill>
                  <a:schemeClr val="lt1"/>
                </a:solidFill>
                <a:latin typeface="Roboto Medium"/>
                <a:ea typeface="Roboto Medium"/>
                <a:cs typeface="Roboto Medium"/>
                <a:sym typeface="Roboto Medium"/>
              </a:rPr>
              <a:t>NEURAL NETWORKS IN BCI</a:t>
            </a:r>
            <a:endParaRPr sz="1400" b="0" i="0" u="none" strike="noStrike" cap="none">
              <a:solidFill>
                <a:srgbClr val="000000"/>
              </a:solidFill>
              <a:latin typeface="Arial"/>
              <a:ea typeface="Arial"/>
              <a:cs typeface="Arial"/>
              <a:sym typeface="Arial"/>
            </a:endParaRPr>
          </a:p>
        </p:txBody>
      </p:sp>
      <p:pic>
        <p:nvPicPr>
          <p:cNvPr id="311" name="Google Shape;311;p36"/>
          <p:cNvPicPr preferRelativeResize="0"/>
          <p:nvPr/>
        </p:nvPicPr>
        <p:blipFill rotWithShape="1">
          <a:blip r:embed="rId3">
            <a:alphaModFix/>
          </a:blip>
          <a:srcRect/>
          <a:stretch/>
        </p:blipFill>
        <p:spPr>
          <a:xfrm>
            <a:off x="784225" y="4181475"/>
            <a:ext cx="5122862" cy="2027237"/>
          </a:xfrm>
          <a:prstGeom prst="rect">
            <a:avLst/>
          </a:prstGeom>
          <a:noFill/>
          <a:ln>
            <a:noFill/>
          </a:ln>
        </p:spPr>
      </p:pic>
      <p:pic>
        <p:nvPicPr>
          <p:cNvPr id="312" name="Google Shape;312;p36"/>
          <p:cNvPicPr preferRelativeResize="0"/>
          <p:nvPr/>
        </p:nvPicPr>
        <p:blipFill rotWithShape="1">
          <a:blip r:embed="rId4">
            <a:alphaModFix/>
          </a:blip>
          <a:srcRect/>
          <a:stretch/>
        </p:blipFill>
        <p:spPr>
          <a:xfrm>
            <a:off x="6365875" y="4181475"/>
            <a:ext cx="5238750" cy="2027237"/>
          </a:xfrm>
          <a:prstGeom prst="rect">
            <a:avLst/>
          </a:prstGeom>
          <a:noFill/>
          <a:ln>
            <a:noFill/>
          </a:ln>
        </p:spPr>
      </p:pic>
      <p:sp>
        <p:nvSpPr>
          <p:cNvPr id="313" name="Google Shape;313;p36"/>
          <p:cNvSpPr txBox="1"/>
          <p:nvPr/>
        </p:nvSpPr>
        <p:spPr>
          <a:xfrm>
            <a:off x="10983912" y="6488112"/>
            <a:ext cx="1243012"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4" name="Google Shape;314;p36"/>
          <p:cNvSpPr txBox="1"/>
          <p:nvPr/>
        </p:nvSpPr>
        <p:spPr>
          <a:xfrm>
            <a:off x="428625" y="1093787"/>
            <a:ext cx="11333162" cy="253365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r>
              <a:rPr lang="en-US" sz="1800" b="0" i="0" u="none" strike="noStrike" cap="none" dirty="0">
                <a:solidFill>
                  <a:srgbClr val="F2F2F2"/>
                </a:solidFill>
                <a:latin typeface="Roboto Black"/>
                <a:ea typeface="Roboto Black"/>
                <a:cs typeface="Roboto Black"/>
                <a:sym typeface="Roboto Black"/>
              </a:rPr>
              <a:t>A Brain Computer Interface (BCI) is a new communication channel allows a person to control special computer applications through the use of his/her thoughts. BCI research is based on recording and analyzing electroencephalographic (EEG) data and recognizing EEG patterns associated with various mental states.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F2F2F2"/>
              </a:buClr>
              <a:buSzPts val="1800"/>
              <a:buFont typeface="Roboto Black"/>
              <a:buNone/>
            </a:pPr>
            <a:r>
              <a:rPr lang="en-US" sz="1800" b="0" i="0" u="none" strike="noStrike" cap="none" dirty="0">
                <a:solidFill>
                  <a:srgbClr val="F2F2F2"/>
                </a:solidFill>
                <a:latin typeface="Roboto Black"/>
                <a:ea typeface="Roboto Black"/>
                <a:cs typeface="Roboto Black"/>
                <a:sym typeface="Roboto Black"/>
              </a:rPr>
              <a:t>	A recurrent neural network involves processing nodes that has its own small sphere of knowledge, including what it has seen and any rules it was originally programmed with. It saves the output of processing nodes and feed the result back into the model. They are notable for being adaptive</a:t>
            </a:r>
            <a:r>
              <a:rPr lang="en-US" sz="1600" b="0" i="0" u="none" strike="noStrike" cap="none" dirty="0">
                <a:solidFill>
                  <a:srgbClr val="F2F2F2"/>
                </a:solidFill>
                <a:latin typeface="Roboto Black"/>
                <a:ea typeface="Roboto Black"/>
                <a:cs typeface="Roboto Black"/>
                <a:sym typeface="Roboto Black"/>
              </a:rPr>
              <a:t>. </a:t>
            </a:r>
            <a:endParaRPr sz="1400" b="0" i="0" u="none" strike="noStrike" cap="none">
              <a:solidFill>
                <a:srgbClr val="000000"/>
              </a:solidFill>
              <a:latin typeface="Arial"/>
              <a:ea typeface="Arial"/>
              <a:cs typeface="Arial"/>
              <a:sym typeface="Arial"/>
            </a:endParaRPr>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18"/>
        <p:cNvGrpSpPr/>
        <p:nvPr/>
      </p:nvGrpSpPr>
      <p:grpSpPr>
        <a:xfrm>
          <a:off x="0" y="0"/>
          <a:ext cx="0" cy="0"/>
          <a:chOff x="0" y="0"/>
          <a:chExt cx="0" cy="0"/>
        </a:xfrm>
      </p:grpSpPr>
      <p:sp>
        <p:nvSpPr>
          <p:cNvPr id="319" name="Google Shape;319;p37"/>
          <p:cNvSpPr txBox="1"/>
          <p:nvPr/>
        </p:nvSpPr>
        <p:spPr>
          <a:xfrm>
            <a:off x="452437" y="3767137"/>
            <a:ext cx="7064375" cy="274002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To train and implement a smart music player which supports the listener by enhancing relaxation and mood conversions.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80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To provoke automation of playlist generation by means of analyzing the inputs obtained. To reduce overlap in mood extractions, maintain log of user preferences and save results of music experience.</a:t>
            </a:r>
            <a:endParaRPr sz="1400" b="0" i="0" u="none" strike="noStrike" cap="none">
              <a:solidFill>
                <a:srgbClr val="000000"/>
              </a:solidFill>
              <a:latin typeface="Arial"/>
              <a:ea typeface="Arial"/>
              <a:cs typeface="Arial"/>
              <a:sym typeface="Arial"/>
            </a:endParaRPr>
          </a:p>
        </p:txBody>
      </p:sp>
      <p:sp>
        <p:nvSpPr>
          <p:cNvPr id="320" name="Google Shape;320;p37"/>
          <p:cNvSpPr txBox="1"/>
          <p:nvPr/>
        </p:nvSpPr>
        <p:spPr>
          <a:xfrm>
            <a:off x="452437" y="842962"/>
            <a:ext cx="6662737" cy="222091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A key to connect the mind - music synchronization. Usage of mind-control devices for a broader range of applications other than medical equipment's, gaming, PC’s etc.</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80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Effective use of audio streaming by incorporating Neural network concepts.</a:t>
            </a:r>
            <a:endParaRPr sz="1400" b="0" i="0" u="none" strike="noStrike" cap="none">
              <a:solidFill>
                <a:srgbClr val="000000"/>
              </a:solidFill>
              <a:latin typeface="Arial"/>
              <a:ea typeface="Arial"/>
              <a:cs typeface="Arial"/>
              <a:sym typeface="Arial"/>
            </a:endParaRPr>
          </a:p>
        </p:txBody>
      </p:sp>
      <p:sp>
        <p:nvSpPr>
          <p:cNvPr id="321" name="Google Shape;321;p37"/>
          <p:cNvSpPr txBox="1"/>
          <p:nvPr/>
        </p:nvSpPr>
        <p:spPr>
          <a:xfrm>
            <a:off x="452437" y="185737"/>
            <a:ext cx="1587500"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NEED</a:t>
            </a:r>
            <a:r>
              <a:rPr lang="en-US" sz="3600" b="1" i="0" u="none" strike="noStrike" cap="none" dirty="0">
                <a:solidFill>
                  <a:srgbClr val="B2B2B2"/>
                </a:solidFill>
                <a:latin typeface="Roboto Medium"/>
                <a:ea typeface="Roboto Medium"/>
                <a:cs typeface="Roboto Medium"/>
                <a:sym typeface="Roboto Medium"/>
              </a:rPr>
              <a:t> </a:t>
            </a:r>
            <a:endParaRPr sz="1400" b="0" i="0" u="none" strike="noStrike" cap="none">
              <a:solidFill>
                <a:srgbClr val="000000"/>
              </a:solidFill>
              <a:latin typeface="Arial"/>
              <a:ea typeface="Arial"/>
              <a:cs typeface="Arial"/>
              <a:sym typeface="Arial"/>
            </a:endParaRPr>
          </a:p>
        </p:txBody>
      </p:sp>
      <p:pic>
        <p:nvPicPr>
          <p:cNvPr id="322" name="Google Shape;322;p37"/>
          <p:cNvPicPr preferRelativeResize="0">
            <a:picLocks noGrp="1"/>
          </p:cNvPicPr>
          <p:nvPr>
            <p:ph type="body" idx="4294967295"/>
          </p:nvPr>
        </p:nvPicPr>
        <p:blipFill rotWithShape="1">
          <a:blip r:embed="rId3">
            <a:alphaModFix/>
          </a:blip>
          <a:srcRect/>
          <a:stretch/>
        </p:blipFill>
        <p:spPr>
          <a:xfrm>
            <a:off x="7789862" y="379412"/>
            <a:ext cx="4097337" cy="5494337"/>
          </a:xfrm>
          <a:prstGeom prst="rect">
            <a:avLst/>
          </a:prstGeom>
          <a:noFill/>
          <a:ln>
            <a:noFill/>
          </a:ln>
        </p:spPr>
      </p:pic>
      <p:sp>
        <p:nvSpPr>
          <p:cNvPr id="323" name="Google Shape;323;p37"/>
          <p:cNvSpPr txBox="1"/>
          <p:nvPr/>
        </p:nvSpPr>
        <p:spPr>
          <a:xfrm>
            <a:off x="452437" y="3092450"/>
            <a:ext cx="2540000"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OBJECTIVE</a:t>
            </a:r>
            <a:r>
              <a:rPr lang="en-US" sz="3600" b="1" i="0" u="none" strike="noStrike" cap="none" dirty="0">
                <a:solidFill>
                  <a:srgbClr val="B2B2B2"/>
                </a:solidFill>
                <a:latin typeface="Roboto Medium"/>
                <a:ea typeface="Roboto Medium"/>
                <a:cs typeface="Roboto Medium"/>
                <a:sym typeface="Roboto Medium"/>
              </a:rPr>
              <a:t> </a:t>
            </a:r>
            <a:endParaRPr sz="1400" b="0" i="0" u="none" strike="noStrike" cap="none">
              <a:solidFill>
                <a:srgbClr val="000000"/>
              </a:solidFill>
              <a:latin typeface="Arial"/>
              <a:ea typeface="Arial"/>
              <a:cs typeface="Arial"/>
              <a:sym typeface="Arial"/>
            </a:endParaRPr>
          </a:p>
        </p:txBody>
      </p:sp>
      <p:sp>
        <p:nvSpPr>
          <p:cNvPr id="324" name="Google Shape;324;p37"/>
          <p:cNvSpPr txBox="1"/>
          <p:nvPr/>
        </p:nvSpPr>
        <p:spPr>
          <a:xfrm>
            <a:off x="11409362" y="6089650"/>
            <a:ext cx="660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42"/>
        <p:cNvGrpSpPr/>
        <p:nvPr/>
      </p:nvGrpSpPr>
      <p:grpSpPr>
        <a:xfrm>
          <a:off x="0" y="0"/>
          <a:ext cx="0" cy="0"/>
          <a:chOff x="0" y="0"/>
          <a:chExt cx="0" cy="0"/>
        </a:xfrm>
      </p:grpSpPr>
      <p:sp>
        <p:nvSpPr>
          <p:cNvPr id="343" name="Google Shape;343;p39"/>
          <p:cNvSpPr txBox="1"/>
          <p:nvPr/>
        </p:nvSpPr>
        <p:spPr>
          <a:xfrm>
            <a:off x="438150" y="400050"/>
            <a:ext cx="6902450" cy="6461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600"/>
              <a:buFont typeface="Roboto Medium"/>
              <a:buNone/>
            </a:pPr>
            <a:r>
              <a:rPr lang="en-US" sz="3600" b="1" i="0" u="none" strike="noStrike" cap="none" dirty="0">
                <a:solidFill>
                  <a:schemeClr val="lt1"/>
                </a:solidFill>
                <a:latin typeface="Roboto Medium"/>
                <a:ea typeface="Roboto Medium"/>
                <a:cs typeface="Roboto Medium"/>
                <a:sym typeface="Roboto Medium"/>
              </a:rPr>
              <a:t>BRAINWAVE CLASSIFICATION</a:t>
            </a:r>
            <a:endParaRPr sz="1400" b="0" i="0" u="none" strike="noStrike" cap="none">
              <a:solidFill>
                <a:srgbClr val="000000"/>
              </a:solidFill>
              <a:latin typeface="Arial"/>
              <a:ea typeface="Arial"/>
              <a:cs typeface="Arial"/>
              <a:sym typeface="Arial"/>
            </a:endParaRPr>
          </a:p>
        </p:txBody>
      </p:sp>
      <p:pic>
        <p:nvPicPr>
          <p:cNvPr id="344" name="Google Shape;344;p39"/>
          <p:cNvPicPr preferRelativeResize="0"/>
          <p:nvPr/>
        </p:nvPicPr>
        <p:blipFill rotWithShape="1">
          <a:blip r:embed="rId3">
            <a:alphaModFix/>
          </a:blip>
          <a:srcRect/>
          <a:stretch/>
        </p:blipFill>
        <p:spPr>
          <a:xfrm>
            <a:off x="1174750" y="1236663"/>
            <a:ext cx="9607550" cy="2832100"/>
          </a:xfrm>
          <a:prstGeom prst="rect">
            <a:avLst/>
          </a:prstGeom>
          <a:solidFill>
            <a:srgbClr val="F2F2F2"/>
          </a:solidFill>
          <a:ln>
            <a:noFill/>
          </a:ln>
        </p:spPr>
      </p:pic>
      <p:pic>
        <p:nvPicPr>
          <p:cNvPr id="345" name="Google Shape;345;p39"/>
          <p:cNvPicPr preferRelativeResize="0">
            <a:picLocks noGrp="1"/>
          </p:cNvPicPr>
          <p:nvPr>
            <p:ph type="pic" idx="2"/>
          </p:nvPr>
        </p:nvPicPr>
        <p:blipFill rotWithShape="1">
          <a:blip r:embed="rId4">
            <a:alphaModFix/>
          </a:blip>
          <a:srcRect l="23290" r="23290"/>
          <a:stretch/>
        </p:blipFill>
        <p:spPr>
          <a:xfrm>
            <a:off x="9898006" y="4765813"/>
            <a:ext cx="1686926" cy="1686926"/>
          </a:xfrm>
          <a:prstGeom prst="rect">
            <a:avLst/>
          </a:prstGeom>
          <a:noFill/>
          <a:ln>
            <a:noFill/>
          </a:ln>
        </p:spPr>
      </p:pic>
      <p:sp>
        <p:nvSpPr>
          <p:cNvPr id="346" name="Google Shape;346;p39"/>
          <p:cNvSpPr txBox="1"/>
          <p:nvPr/>
        </p:nvSpPr>
        <p:spPr>
          <a:xfrm>
            <a:off x="606425" y="4325937"/>
            <a:ext cx="9023350" cy="1711325"/>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F2F2F2"/>
              </a:buClr>
              <a:buSzPts val="1800"/>
              <a:buFont typeface="Calibri"/>
              <a:buNone/>
            </a:pPr>
            <a:r>
              <a:rPr lang="en-US" sz="1800" b="0" i="0" u="none" strike="noStrike" cap="none" dirty="0">
                <a:solidFill>
                  <a:srgbClr val="F2F2F2"/>
                </a:solidFill>
                <a:latin typeface="Calibri"/>
                <a:ea typeface="Calibri"/>
                <a:cs typeface="Calibri"/>
                <a:sym typeface="Calibri"/>
              </a:rPr>
              <a:t>	</a:t>
            </a:r>
            <a:r>
              <a:rPr lang="en-US" sz="1800" b="0" i="0" u="none" strike="noStrike" cap="none" dirty="0">
                <a:solidFill>
                  <a:srgbClr val="D9D9D9"/>
                </a:solidFill>
                <a:latin typeface="Roboto Black"/>
                <a:ea typeface="Roboto Black"/>
                <a:cs typeface="Roboto Black"/>
                <a:sym typeface="Roboto Black"/>
              </a:rPr>
              <a:t>In human brain different frequency changes are observable in the spectrum of measured electric signals. The frequency components of these signals that occur as a consequence of electric impulse alternations can be measured by the EEG (electroencephalograph) device.</a:t>
            </a:r>
            <a:endParaRPr sz="1400" b="0" i="0" u="none" strike="noStrike" cap="none">
              <a:solidFill>
                <a:srgbClr val="000000"/>
              </a:solidFill>
              <a:latin typeface="Arial"/>
              <a:ea typeface="Arial"/>
              <a:cs typeface="Arial"/>
              <a:sym typeface="Arial"/>
            </a:endParaRPr>
          </a:p>
        </p:txBody>
      </p:sp>
      <p:sp>
        <p:nvSpPr>
          <p:cNvPr id="347" name="Google Shape;347;p39"/>
          <p:cNvSpPr txBox="1"/>
          <p:nvPr/>
        </p:nvSpPr>
        <p:spPr>
          <a:xfrm>
            <a:off x="11458575" y="6037262"/>
            <a:ext cx="587375"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p:nvPr/>
        </p:nvSpPr>
        <p:spPr>
          <a:xfrm>
            <a:off x="3211512" y="527050"/>
            <a:ext cx="5467350" cy="6461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600"/>
              <a:buFont typeface="Roboto Black"/>
              <a:buNone/>
            </a:pPr>
            <a:r>
              <a:rPr lang="en-US" sz="3600" b="1" i="0" u="none" strike="noStrike" cap="none" dirty="0">
                <a:solidFill>
                  <a:schemeClr val="lt1"/>
                </a:solidFill>
                <a:latin typeface="Roboto Black"/>
                <a:ea typeface="Roboto Black"/>
                <a:cs typeface="Roboto Black"/>
                <a:sym typeface="Roboto Black"/>
              </a:rPr>
              <a:t>EXISTING SYSTEMS</a:t>
            </a:r>
            <a:endParaRPr sz="1400" b="0" i="0" u="none" strike="noStrike" cap="none">
              <a:solidFill>
                <a:srgbClr val="000000"/>
              </a:solidFill>
              <a:latin typeface="Arial"/>
              <a:ea typeface="Arial"/>
              <a:cs typeface="Arial"/>
              <a:sym typeface="Arial"/>
            </a:endParaRPr>
          </a:p>
        </p:txBody>
      </p:sp>
      <p:pic>
        <p:nvPicPr>
          <p:cNvPr id="353" name="Google Shape;353;p40"/>
          <p:cNvPicPr preferRelativeResize="0"/>
          <p:nvPr/>
        </p:nvPicPr>
        <p:blipFill rotWithShape="1">
          <a:blip r:embed="rId3">
            <a:alphaModFix/>
          </a:blip>
          <a:srcRect/>
          <a:stretch/>
        </p:blipFill>
        <p:spPr>
          <a:xfrm>
            <a:off x="11032041" y="168765"/>
            <a:ext cx="899122" cy="717654"/>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54" name="Google Shape;354;p40"/>
          <p:cNvSpPr txBox="1"/>
          <p:nvPr/>
        </p:nvSpPr>
        <p:spPr>
          <a:xfrm>
            <a:off x="11533187" y="6410325"/>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55" name="Google Shape;355;p40"/>
          <p:cNvPicPr preferRelativeResize="0"/>
          <p:nvPr/>
        </p:nvPicPr>
        <p:blipFill rotWithShape="1">
          <a:blip r:embed="rId4">
            <a:alphaModFix/>
          </a:blip>
          <a:srcRect/>
          <a:stretch/>
        </p:blipFill>
        <p:spPr>
          <a:xfrm>
            <a:off x="381000" y="1706562"/>
            <a:ext cx="5659437" cy="3779837"/>
          </a:xfrm>
          <a:prstGeom prst="rect">
            <a:avLst/>
          </a:prstGeom>
          <a:noFill/>
          <a:ln>
            <a:noFill/>
          </a:ln>
        </p:spPr>
      </p:pic>
      <p:pic>
        <p:nvPicPr>
          <p:cNvPr id="356" name="Google Shape;356;p40"/>
          <p:cNvPicPr preferRelativeResize="0"/>
          <p:nvPr/>
        </p:nvPicPr>
        <p:blipFill rotWithShape="1">
          <a:blip r:embed="rId5">
            <a:alphaModFix/>
          </a:blip>
          <a:srcRect/>
          <a:stretch/>
        </p:blipFill>
        <p:spPr>
          <a:xfrm>
            <a:off x="6415087" y="1706562"/>
            <a:ext cx="5467350" cy="3779837"/>
          </a:xfrm>
          <a:prstGeom prst="rect">
            <a:avLst/>
          </a:prstGeom>
          <a:noFill/>
          <a:ln>
            <a:noFill/>
          </a:ln>
        </p:spPr>
      </p:pic>
      <p:sp>
        <p:nvSpPr>
          <p:cNvPr id="357" name="Google Shape;357;p40"/>
          <p:cNvSpPr txBox="1"/>
          <p:nvPr/>
        </p:nvSpPr>
        <p:spPr>
          <a:xfrm>
            <a:off x="1817687" y="5684837"/>
            <a:ext cx="322897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9D9D9"/>
              </a:buClr>
              <a:buSzPts val="2000"/>
              <a:buFont typeface="Roboto Black"/>
              <a:buNone/>
            </a:pPr>
            <a:r>
              <a:rPr lang="en-US" sz="2000" b="1" i="0" u="none" strike="noStrike" cap="none" dirty="0">
                <a:solidFill>
                  <a:srgbClr val="D9D9D9"/>
                </a:solidFill>
                <a:latin typeface="Roboto Black"/>
                <a:ea typeface="Roboto Black"/>
                <a:cs typeface="Roboto Black"/>
                <a:sym typeface="Roboto Black"/>
              </a:rPr>
              <a:t>Hardware Process</a:t>
            </a:r>
            <a:endParaRPr sz="1400" b="0" i="0" u="none" strike="noStrike" cap="none">
              <a:solidFill>
                <a:srgbClr val="000000"/>
              </a:solidFill>
              <a:latin typeface="Arial"/>
              <a:ea typeface="Arial"/>
              <a:cs typeface="Arial"/>
              <a:sym typeface="Arial"/>
            </a:endParaRPr>
          </a:p>
        </p:txBody>
      </p:sp>
      <p:sp>
        <p:nvSpPr>
          <p:cNvPr id="358" name="Google Shape;358;p40"/>
          <p:cNvSpPr txBox="1"/>
          <p:nvPr/>
        </p:nvSpPr>
        <p:spPr>
          <a:xfrm>
            <a:off x="7754937" y="5664200"/>
            <a:ext cx="250825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9D9D9"/>
              </a:buClr>
              <a:buSzPts val="2000"/>
              <a:buFont typeface="Roboto Black"/>
              <a:buNone/>
            </a:pPr>
            <a:r>
              <a:rPr lang="en-US" sz="2000" b="1" i="0" u="none" strike="noStrike" cap="none" dirty="0">
                <a:solidFill>
                  <a:srgbClr val="D9D9D9"/>
                </a:solidFill>
                <a:latin typeface="Roboto Black"/>
                <a:ea typeface="Roboto Black"/>
                <a:cs typeface="Roboto Black"/>
                <a:sym typeface="Roboto Black"/>
              </a:rPr>
              <a:t>Software Analysis</a:t>
            </a:r>
            <a:endParaRPr sz="1400" b="0" i="0" u="none" strike="noStrike" cap="none">
              <a:solidFill>
                <a:srgbClr val="000000"/>
              </a:solidFill>
              <a:latin typeface="Arial"/>
              <a:ea typeface="Arial"/>
              <a:cs typeface="Arial"/>
              <a:sym typeface="Arial"/>
            </a:endParaRPr>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362"/>
        <p:cNvGrpSpPr/>
        <p:nvPr/>
      </p:nvGrpSpPr>
      <p:grpSpPr>
        <a:xfrm>
          <a:off x="0" y="0"/>
          <a:ext cx="0" cy="0"/>
          <a:chOff x="0" y="0"/>
          <a:chExt cx="0" cy="0"/>
        </a:xfrm>
      </p:grpSpPr>
      <p:sp>
        <p:nvSpPr>
          <p:cNvPr id="363" name="Google Shape;363;p41"/>
          <p:cNvSpPr/>
          <p:nvPr/>
        </p:nvSpPr>
        <p:spPr>
          <a:xfrm>
            <a:off x="7878762" y="441325"/>
            <a:ext cx="3565525" cy="1958975"/>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41"/>
          <p:cNvSpPr/>
          <p:nvPr/>
        </p:nvSpPr>
        <p:spPr>
          <a:xfrm>
            <a:off x="7878762" y="4716462"/>
            <a:ext cx="3565525" cy="2005012"/>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41"/>
          <p:cNvSpPr/>
          <p:nvPr/>
        </p:nvSpPr>
        <p:spPr>
          <a:xfrm>
            <a:off x="7878762" y="2513012"/>
            <a:ext cx="3565525" cy="2090737"/>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767171"/>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6" name="Google Shape;366;p41"/>
          <p:cNvSpPr txBox="1"/>
          <p:nvPr/>
        </p:nvSpPr>
        <p:spPr>
          <a:xfrm>
            <a:off x="8067675" y="547687"/>
            <a:ext cx="3187700" cy="134461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System supports automatic playlist generation.</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Trained to produce optimum result</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Camera is not needed.</a:t>
            </a:r>
            <a:endParaRPr sz="1400" b="0" i="0" u="none" strike="noStrike" cap="none">
              <a:solidFill>
                <a:srgbClr val="000000"/>
              </a:solidFill>
              <a:latin typeface="Arial"/>
              <a:ea typeface="Arial"/>
              <a:cs typeface="Arial"/>
              <a:sym typeface="Arial"/>
            </a:endParaRPr>
          </a:p>
        </p:txBody>
      </p:sp>
      <p:sp>
        <p:nvSpPr>
          <p:cNvPr id="367" name="Google Shape;367;p41"/>
          <p:cNvSpPr txBox="1"/>
          <p:nvPr/>
        </p:nvSpPr>
        <p:spPr>
          <a:xfrm>
            <a:off x="647700" y="301625"/>
            <a:ext cx="5448300" cy="14795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PROPOSED WORK &amp; MERITS</a:t>
            </a:r>
            <a:endParaRPr sz="1400" b="0" i="0" u="none" strike="noStrike" cap="none">
              <a:solidFill>
                <a:srgbClr val="000000"/>
              </a:solidFill>
              <a:latin typeface="Arial"/>
              <a:ea typeface="Arial"/>
              <a:cs typeface="Arial"/>
              <a:sym typeface="Arial"/>
            </a:endParaRPr>
          </a:p>
        </p:txBody>
      </p:sp>
      <p:sp>
        <p:nvSpPr>
          <p:cNvPr id="368" name="Google Shape;368;p41"/>
          <p:cNvSpPr txBox="1"/>
          <p:nvPr/>
        </p:nvSpPr>
        <p:spPr>
          <a:xfrm>
            <a:off x="8067675" y="2570162"/>
            <a:ext cx="3187700" cy="1668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Feature Extraction complexity is minimum.</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Mapping between mind state and physical state</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It contains a log of preferences</a:t>
            </a:r>
            <a:endParaRPr sz="1400" b="0" i="0" u="none" strike="noStrike" cap="none">
              <a:solidFill>
                <a:srgbClr val="000000"/>
              </a:solidFill>
              <a:latin typeface="Arial"/>
              <a:ea typeface="Arial"/>
              <a:cs typeface="Arial"/>
              <a:sym typeface="Arial"/>
            </a:endParaRPr>
          </a:p>
        </p:txBody>
      </p:sp>
      <p:sp>
        <p:nvSpPr>
          <p:cNvPr id="369" name="Google Shape;369;p41"/>
          <p:cNvSpPr txBox="1"/>
          <p:nvPr/>
        </p:nvSpPr>
        <p:spPr>
          <a:xfrm>
            <a:off x="8067675" y="4899025"/>
            <a:ext cx="3187700" cy="13462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Trendy and simple application with numerous benefits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Highly user-friendly and consists of </a:t>
            </a:r>
            <a:r>
              <a:rPr lang="en-US" sz="1400" b="0" i="0" u="none" strike="noStrike" cap="none" dirty="0" smtClean="0">
                <a:solidFill>
                  <a:schemeClr val="lt1"/>
                </a:solidFill>
                <a:latin typeface="Roboto"/>
                <a:ea typeface="Roboto"/>
                <a:cs typeface="Roboto"/>
                <a:sym typeface="Roboto"/>
              </a:rPr>
              <a:t>heterogeneous </a:t>
            </a:r>
            <a:r>
              <a:rPr lang="en-US" sz="1400" b="0" i="0" u="none" strike="noStrike" cap="none" dirty="0">
                <a:solidFill>
                  <a:schemeClr val="lt1"/>
                </a:solidFill>
                <a:latin typeface="Roboto"/>
                <a:ea typeface="Roboto"/>
                <a:cs typeface="Roboto"/>
                <a:sym typeface="Roboto"/>
              </a:rPr>
              <a:t>tracks.</a:t>
            </a:r>
            <a:endParaRPr sz="1400" b="0" i="0" u="none" strike="noStrike" cap="none">
              <a:solidFill>
                <a:srgbClr val="000000"/>
              </a:solidFill>
              <a:latin typeface="Arial"/>
              <a:ea typeface="Arial"/>
              <a:cs typeface="Arial"/>
              <a:sym typeface="Arial"/>
            </a:endParaRPr>
          </a:p>
        </p:txBody>
      </p:sp>
      <p:sp>
        <p:nvSpPr>
          <p:cNvPr id="370" name="Google Shape;370;p41"/>
          <p:cNvSpPr txBox="1"/>
          <p:nvPr/>
        </p:nvSpPr>
        <p:spPr>
          <a:xfrm>
            <a:off x="11582400" y="6075362"/>
            <a:ext cx="493712"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1" name="Google Shape;371;p41"/>
          <p:cNvSpPr txBox="1"/>
          <p:nvPr/>
        </p:nvSpPr>
        <p:spPr>
          <a:xfrm>
            <a:off x="436562" y="1800225"/>
            <a:ext cx="7121525" cy="475615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200000"/>
              </a:lnSpc>
              <a:spcBef>
                <a:spcPts val="0"/>
              </a:spcBef>
              <a:spcAft>
                <a:spcPts val="0"/>
              </a:spcAft>
              <a:buClr>
                <a:srgbClr val="ED245C"/>
              </a:buClr>
              <a:buSzPts val="1600"/>
              <a:buFont typeface="Noto Sans Symbols"/>
              <a:buChar char="▪"/>
            </a:pPr>
            <a:r>
              <a:rPr lang="en-US" sz="1600" b="0" i="0" u="none" strike="noStrike" cap="none" dirty="0">
                <a:solidFill>
                  <a:srgbClr val="F2F2F2"/>
                </a:solidFill>
                <a:latin typeface="Roboto Black"/>
                <a:ea typeface="Roboto Black"/>
                <a:cs typeface="Roboto Black"/>
                <a:sym typeface="Roboto Black"/>
              </a:rPr>
              <a:t>The system incorporates a mind-wave capturing device that obtains the user’s emotional state.</a:t>
            </a:r>
            <a:endParaRPr sz="1400" b="0" i="0" u="none" strike="noStrike" cap="none">
              <a:solidFill>
                <a:srgbClr val="000000"/>
              </a:solidFill>
              <a:latin typeface="Arial"/>
              <a:ea typeface="Arial"/>
              <a:cs typeface="Arial"/>
              <a:sym typeface="Arial"/>
            </a:endParaRPr>
          </a:p>
          <a:p>
            <a:pPr marL="285750" marR="0" lvl="0" indent="-285750" algn="just" rtl="0">
              <a:lnSpc>
                <a:spcPct val="200000"/>
              </a:lnSpc>
              <a:spcBef>
                <a:spcPts val="800"/>
              </a:spcBef>
              <a:spcAft>
                <a:spcPts val="0"/>
              </a:spcAft>
              <a:buClr>
                <a:srgbClr val="ED245C"/>
              </a:buClr>
              <a:buSzPts val="1600"/>
              <a:buFont typeface="Noto Sans Symbols"/>
              <a:buChar char="▪"/>
            </a:pPr>
            <a:r>
              <a:rPr lang="en-US" sz="1600" b="0" i="0" u="none" strike="noStrike" cap="none" dirty="0">
                <a:solidFill>
                  <a:srgbClr val="F2F2F2"/>
                </a:solidFill>
                <a:latin typeface="Roboto Black"/>
                <a:ea typeface="Roboto Black"/>
                <a:cs typeface="Roboto Black"/>
                <a:sym typeface="Roboto Black"/>
              </a:rPr>
              <a:t> This application provides the generation of customized playlist in accordance to the result of the analysis. </a:t>
            </a:r>
            <a:endParaRPr sz="1400" b="0" i="0" u="none" strike="noStrike" cap="none">
              <a:solidFill>
                <a:srgbClr val="000000"/>
              </a:solidFill>
              <a:latin typeface="Arial"/>
              <a:ea typeface="Arial"/>
              <a:cs typeface="Arial"/>
              <a:sym typeface="Arial"/>
            </a:endParaRPr>
          </a:p>
          <a:p>
            <a:pPr marL="285750" marR="0" lvl="0" indent="-285750" algn="just" rtl="0">
              <a:lnSpc>
                <a:spcPct val="200000"/>
              </a:lnSpc>
              <a:spcBef>
                <a:spcPts val="800"/>
              </a:spcBef>
              <a:spcAft>
                <a:spcPts val="0"/>
              </a:spcAft>
              <a:buClr>
                <a:srgbClr val="ED245C"/>
              </a:buClr>
              <a:buSzPts val="1600"/>
              <a:buFont typeface="Noto Sans Symbols"/>
              <a:buChar char="▪"/>
            </a:pPr>
            <a:r>
              <a:rPr lang="en-US" sz="1600" b="0" i="0" u="none" strike="noStrike" cap="none" dirty="0">
                <a:solidFill>
                  <a:srgbClr val="F2F2F2"/>
                </a:solidFill>
                <a:latin typeface="Roboto Black"/>
                <a:ea typeface="Roboto Black"/>
                <a:cs typeface="Roboto Black"/>
                <a:sym typeface="Roboto Black"/>
              </a:rPr>
              <a:t>Music tracks are segregated by various levels of mental state in order to avoid overlapping between mood swings. </a:t>
            </a:r>
            <a:endParaRPr sz="1400" b="0" i="0" u="none" strike="noStrike" cap="none">
              <a:solidFill>
                <a:srgbClr val="000000"/>
              </a:solidFill>
              <a:latin typeface="Arial"/>
              <a:ea typeface="Arial"/>
              <a:cs typeface="Arial"/>
              <a:sym typeface="Arial"/>
            </a:endParaRPr>
          </a:p>
          <a:p>
            <a:pPr marL="285750" marR="0" lvl="0" indent="-285750" algn="just" rtl="0">
              <a:lnSpc>
                <a:spcPct val="200000"/>
              </a:lnSpc>
              <a:spcBef>
                <a:spcPts val="800"/>
              </a:spcBef>
              <a:spcAft>
                <a:spcPts val="0"/>
              </a:spcAft>
              <a:buClr>
                <a:srgbClr val="ED245C"/>
              </a:buClr>
              <a:buSzPts val="1600"/>
              <a:buFont typeface="Noto Sans Symbols"/>
              <a:buChar char="▪"/>
            </a:pPr>
            <a:r>
              <a:rPr lang="en-US" sz="1600" b="0" i="0" u="none" strike="noStrike" cap="none" dirty="0">
                <a:solidFill>
                  <a:srgbClr val="F2F2F2"/>
                </a:solidFill>
                <a:latin typeface="Roboto Black"/>
                <a:ea typeface="Roboto Black"/>
                <a:cs typeface="Roboto Black"/>
                <a:sym typeface="Roboto Black"/>
              </a:rPr>
              <a:t>The key aspect of the system is to automate audio streaming and relish the user experience by contributing exact essence of music at the appropriate state of mind.</a:t>
            </a:r>
            <a:endParaRPr sz="1400" b="0" i="0" u="none" strike="noStrike" cap="none">
              <a:solidFill>
                <a:srgbClr val="000000"/>
              </a:solidFill>
              <a:latin typeface="Arial"/>
              <a:ea typeface="Arial"/>
              <a:cs typeface="Arial"/>
              <a:sym typeface="Arial"/>
            </a:endParaRPr>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2"/>
          <p:cNvPicPr preferRelativeResize="0"/>
          <p:nvPr/>
        </p:nvPicPr>
        <p:blipFill rotWithShape="1">
          <a:blip r:embed="rId3">
            <a:alphaModFix/>
          </a:blip>
          <a:srcRect/>
          <a:stretch/>
        </p:blipFill>
        <p:spPr>
          <a:xfrm>
            <a:off x="11032041" y="168765"/>
            <a:ext cx="899122" cy="717654"/>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77" name="Google Shape;377;p42"/>
          <p:cNvSpPr txBox="1"/>
          <p:nvPr/>
        </p:nvSpPr>
        <p:spPr>
          <a:xfrm>
            <a:off x="11533187" y="6410325"/>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78" name="Google Shape;378;p42"/>
          <p:cNvPicPr preferRelativeResize="0"/>
          <p:nvPr/>
        </p:nvPicPr>
        <p:blipFill rotWithShape="1">
          <a:blip r:embed="rId4">
            <a:alphaModFix/>
          </a:blip>
          <a:srcRect/>
          <a:stretch/>
        </p:blipFill>
        <p:spPr>
          <a:xfrm>
            <a:off x="1208087" y="360362"/>
            <a:ext cx="9285287" cy="6137275"/>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28"/>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28"/>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28"/>
          <p:cNvSpPr/>
          <p:nvPr/>
        </p:nvSpPr>
        <p:spPr>
          <a:xfrm>
            <a:off x="26987" y="12700"/>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28"/>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28"/>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28"/>
          <p:cNvSpPr/>
          <p:nvPr/>
        </p:nvSpPr>
        <p:spPr>
          <a:xfrm>
            <a:off x="8083550" y="2660650"/>
            <a:ext cx="4108450" cy="4178300"/>
          </a:xfrm>
          <a:custGeom>
            <a:avLst/>
            <a:gdLst/>
            <a:ahLst/>
            <a:cxnLst/>
            <a:rect l="l" t="t" r="r" b="b"/>
            <a:pathLst>
              <a:path w="4108786" h="4177971" extrusionOk="0">
                <a:moveTo>
                  <a:pt x="4108786" y="0"/>
                </a:moveTo>
                <a:lnTo>
                  <a:pt x="4108786" y="1038594"/>
                </a:lnTo>
                <a:lnTo>
                  <a:pt x="2596337" y="2576945"/>
                </a:lnTo>
                <a:lnTo>
                  <a:pt x="1019089" y="4177971"/>
                </a:lnTo>
                <a:lnTo>
                  <a:pt x="0" y="4177971"/>
                </a:lnTo>
                <a:lnTo>
                  <a:pt x="410878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28"/>
          <p:cNvSpPr/>
          <p:nvPr/>
        </p:nvSpPr>
        <p:spPr>
          <a:xfrm>
            <a:off x="9407525" y="4076700"/>
            <a:ext cx="2784475" cy="2771775"/>
          </a:xfrm>
          <a:custGeom>
            <a:avLst/>
            <a:gdLst/>
            <a:ahLst/>
            <a:cxnLst/>
            <a:rect l="l" t="t" r="r" b="b"/>
            <a:pathLst>
              <a:path w="2784402" h="2772928" extrusionOk="0">
                <a:moveTo>
                  <a:pt x="2784402" y="0"/>
                </a:moveTo>
                <a:lnTo>
                  <a:pt x="2784402" y="475604"/>
                </a:lnTo>
                <a:lnTo>
                  <a:pt x="1206449" y="2047500"/>
                </a:lnTo>
                <a:lnTo>
                  <a:pt x="476754" y="2772928"/>
                </a:lnTo>
                <a:lnTo>
                  <a:pt x="0" y="2772928"/>
                </a:lnTo>
                <a:lnTo>
                  <a:pt x="2784402"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28"/>
          <p:cNvSpPr/>
          <p:nvPr/>
        </p:nvSpPr>
        <p:spPr>
          <a:xfrm>
            <a:off x="8466137" y="1474787"/>
            <a:ext cx="3725862" cy="3789362"/>
          </a:xfrm>
          <a:custGeom>
            <a:avLst/>
            <a:gdLst/>
            <a:ahLst/>
            <a:cxnLst/>
            <a:rect l="l" t="t" r="r" b="b"/>
            <a:pathLst>
              <a:path w="3726251" h="3789015" extrusionOk="0">
                <a:moveTo>
                  <a:pt x="3726251" y="0"/>
                </a:moveTo>
                <a:lnTo>
                  <a:pt x="3726251" y="376815"/>
                </a:lnTo>
                <a:lnTo>
                  <a:pt x="370573" y="3789015"/>
                </a:lnTo>
                <a:lnTo>
                  <a:pt x="0" y="3789015"/>
                </a:lnTo>
                <a:lnTo>
                  <a:pt x="3726251"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22" name="Google Shape;222;p28"/>
          <p:cNvPicPr preferRelativeResize="0"/>
          <p:nvPr/>
        </p:nvPicPr>
        <p:blipFill rotWithShape="1">
          <a:blip r:embed="rId3">
            <a:alphaModFix/>
          </a:blip>
          <a:srcRect/>
          <a:stretch/>
        </p:blipFill>
        <p:spPr>
          <a:xfrm>
            <a:off x="8147609" y="291376"/>
            <a:ext cx="3399525" cy="2713405"/>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23" name="Google Shape;223;p28"/>
          <p:cNvSpPr txBox="1"/>
          <p:nvPr/>
        </p:nvSpPr>
        <p:spPr>
          <a:xfrm>
            <a:off x="1150937" y="538162"/>
            <a:ext cx="7339012" cy="2324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600"/>
              <a:buFont typeface="Arial"/>
              <a:buNone/>
            </a:pPr>
            <a:r>
              <a:rPr lang="en-US" sz="3600" b="1" i="0" u="none" strike="noStrike" cap="none" dirty="0">
                <a:solidFill>
                  <a:schemeClr val="lt1"/>
                </a:solidFill>
                <a:latin typeface="Arial"/>
                <a:ea typeface="Arial"/>
                <a:cs typeface="Arial"/>
                <a:sym typeface="Arial"/>
              </a:rPr>
              <a:t>THOUGHT TUNES</a:t>
            </a:r>
            <a:r>
              <a:rPr lang="en-US" sz="3600" b="1" i="0" u="none" strike="noStrike" cap="none" dirty="0">
                <a:solidFill>
                  <a:srgbClr val="F2F2F2"/>
                </a:solidFill>
                <a:latin typeface="Arial"/>
                <a:ea typeface="Arial"/>
                <a:cs typeface="Arial"/>
                <a:sym typeface="Arial"/>
              </a:rPr>
              <a:t> - </a:t>
            </a:r>
            <a:r>
              <a:rPr lang="en-US" sz="3200" b="1" i="0" u="none" strike="noStrike" cap="none" dirty="0">
                <a:solidFill>
                  <a:schemeClr val="lt2"/>
                </a:solidFill>
                <a:latin typeface="Arial"/>
                <a:ea typeface="Arial"/>
                <a:cs typeface="Arial"/>
                <a:sym typeface="Arial"/>
              </a:rPr>
              <a:t>A SMART MUSIC PLAYER INVOLVING MIND-STATE AWARENESS</a:t>
            </a:r>
            <a:endParaRPr sz="1400" b="0" i="0" u="none" strike="noStrike" cap="none">
              <a:solidFill>
                <a:srgbClr val="000000"/>
              </a:solidFill>
              <a:latin typeface="Arial"/>
              <a:ea typeface="Arial"/>
              <a:cs typeface="Arial"/>
              <a:sym typeface="Arial"/>
            </a:endParaRPr>
          </a:p>
        </p:txBody>
      </p:sp>
      <p:sp>
        <p:nvSpPr>
          <p:cNvPr id="224" name="Google Shape;224;p28"/>
          <p:cNvSpPr txBox="1"/>
          <p:nvPr/>
        </p:nvSpPr>
        <p:spPr>
          <a:xfrm>
            <a:off x="7081837" y="4017962"/>
            <a:ext cx="4654550" cy="24923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2F2F2"/>
              </a:buClr>
              <a:buSzPts val="2400"/>
              <a:buFont typeface="Teko"/>
              <a:buNone/>
            </a:pPr>
            <a:r>
              <a:rPr lang="en-US" sz="2400" b="1" i="0" u="sng" strike="noStrike" cap="none" dirty="0">
                <a:solidFill>
                  <a:srgbClr val="F2F2F2"/>
                </a:solidFill>
                <a:latin typeface="Teko"/>
                <a:ea typeface="Teko"/>
                <a:cs typeface="Teko"/>
                <a:sym typeface="Teko"/>
              </a:rPr>
              <a:t>BATCHMATES: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B2B2B2"/>
              </a:buClr>
              <a:buSzPts val="2000"/>
              <a:buFont typeface="Roboto Medium"/>
              <a:buNone/>
            </a:pPr>
            <a:r>
              <a:rPr lang="en-US" sz="2000" b="1" i="0" u="none" strike="noStrike" cap="none" dirty="0">
                <a:solidFill>
                  <a:srgbClr val="B2B2B2"/>
                </a:solidFill>
                <a:latin typeface="Roboto Medium"/>
                <a:ea typeface="Roboto Medium"/>
                <a:cs typeface="Roboto Medium"/>
                <a:sym typeface="Roboto Medium"/>
              </a:rPr>
              <a:t>SULTHAN I(412516205091)</a:t>
            </a:r>
            <a:endParaRPr sz="2000" b="1" i="0" u="none" strike="noStrike" cap="none">
              <a:solidFill>
                <a:srgbClr val="B2B2B2"/>
              </a:solidFill>
              <a:latin typeface="Roboto Medium"/>
              <a:ea typeface="Roboto Medium"/>
              <a:cs typeface="Roboto Medium"/>
              <a:sym typeface="Roboto Medium"/>
            </a:endParaRPr>
          </a:p>
          <a:p>
            <a:pPr marL="0" marR="0" lvl="0" indent="0" algn="l" rtl="0">
              <a:lnSpc>
                <a:spcPct val="150000"/>
              </a:lnSpc>
              <a:spcBef>
                <a:spcPts val="0"/>
              </a:spcBef>
              <a:spcAft>
                <a:spcPts val="0"/>
              </a:spcAft>
              <a:buClr>
                <a:srgbClr val="B2B2B2"/>
              </a:buClr>
              <a:buSzPts val="2000"/>
              <a:buFont typeface="Roboto Medium"/>
              <a:buNone/>
            </a:pPr>
            <a:r>
              <a:rPr lang="en-US" sz="2000" b="1" i="0" u="none" strike="noStrike" cap="none" dirty="0">
                <a:solidFill>
                  <a:srgbClr val="B2B2B2"/>
                </a:solidFill>
                <a:latin typeface="Roboto Medium"/>
                <a:ea typeface="Roboto Medium"/>
                <a:cs typeface="Roboto Medium"/>
                <a:sym typeface="Roboto Medium"/>
              </a:rPr>
              <a:t>SAHAYA NEBESON S(412516205072)</a:t>
            </a:r>
            <a:endParaRPr sz="2000" b="1" i="0" u="none" strike="noStrike" cap="none">
              <a:solidFill>
                <a:srgbClr val="B2B2B2"/>
              </a:solidFill>
              <a:latin typeface="Roboto Medium"/>
              <a:ea typeface="Roboto Medium"/>
              <a:cs typeface="Roboto Medium"/>
              <a:sym typeface="Roboto Medium"/>
            </a:endParaRPr>
          </a:p>
        </p:txBody>
      </p:sp>
      <p:sp>
        <p:nvSpPr>
          <p:cNvPr id="225" name="Google Shape;225;p28"/>
          <p:cNvSpPr txBox="1"/>
          <p:nvPr/>
        </p:nvSpPr>
        <p:spPr>
          <a:xfrm>
            <a:off x="2019300" y="3309937"/>
            <a:ext cx="5227637" cy="585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2B2B2"/>
              </a:buClr>
              <a:buSzPts val="3200"/>
              <a:buFont typeface="Teko"/>
              <a:buNone/>
            </a:pPr>
            <a:r>
              <a:rPr lang="en-US" sz="3200" b="1" i="0" u="sng" strike="noStrike" cap="none" dirty="0">
                <a:solidFill>
                  <a:srgbClr val="B2B2B2"/>
                </a:solidFill>
                <a:latin typeface="Teko"/>
                <a:ea typeface="Teko"/>
                <a:cs typeface="Teko"/>
                <a:sym typeface="Teko"/>
              </a:rPr>
              <a:t>PROJECT REVIEW – 1st</a:t>
            </a:r>
            <a:endParaRPr sz="1400" b="0" i="0" u="none" strike="noStrike" cap="none">
              <a:solidFill>
                <a:srgbClr val="000000"/>
              </a:solidFill>
              <a:latin typeface="Arial"/>
              <a:ea typeface="Arial"/>
              <a:cs typeface="Arial"/>
              <a:sym typeface="Arial"/>
            </a:endParaRPr>
          </a:p>
        </p:txBody>
      </p:sp>
      <p:sp>
        <p:nvSpPr>
          <p:cNvPr id="226" name="Google Shape;226;p28"/>
          <p:cNvSpPr txBox="1"/>
          <p:nvPr/>
        </p:nvSpPr>
        <p:spPr>
          <a:xfrm>
            <a:off x="1150937" y="4076700"/>
            <a:ext cx="6096000" cy="203041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2F2F2"/>
              </a:buClr>
              <a:buSzPts val="2400"/>
              <a:buFont typeface="Teko"/>
              <a:buNone/>
            </a:pPr>
            <a:r>
              <a:rPr lang="en-US" sz="2400" b="1" i="0" u="sng" strike="noStrike" cap="none" dirty="0">
                <a:solidFill>
                  <a:srgbClr val="F2F2F2"/>
                </a:solidFill>
                <a:latin typeface="Teko"/>
                <a:ea typeface="Teko"/>
                <a:cs typeface="Teko"/>
                <a:sym typeface="Teko"/>
              </a:rPr>
              <a:t>GUIDE: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B2B2B2"/>
              </a:buClr>
              <a:buSzPts val="2000"/>
              <a:buFont typeface="Roboto Medium"/>
              <a:buNone/>
            </a:pPr>
            <a:r>
              <a:rPr lang="en-US" sz="2000" b="1" i="0" u="none" strike="noStrike" cap="none" dirty="0">
                <a:solidFill>
                  <a:srgbClr val="B2B2B2"/>
                </a:solidFill>
                <a:latin typeface="Roboto Medium"/>
                <a:ea typeface="Roboto Medium"/>
                <a:cs typeface="Roboto Medium"/>
                <a:sym typeface="Roboto Medium"/>
              </a:rPr>
              <a:t>Ms.J.JULIE  M.E,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B2B2B2"/>
              </a:buClr>
              <a:buSzPts val="2000"/>
              <a:buFont typeface="Roboto Medium"/>
              <a:buNone/>
            </a:pPr>
            <a:r>
              <a:rPr lang="en-US" sz="2000" b="1" i="0" u="none" strike="noStrike" cap="none" dirty="0">
                <a:solidFill>
                  <a:srgbClr val="B2B2B2"/>
                </a:solidFill>
                <a:latin typeface="Roboto Medium"/>
                <a:ea typeface="Roboto Medium"/>
                <a:cs typeface="Roboto Medium"/>
                <a:sym typeface="Roboto Medium"/>
              </a:rPr>
              <a:t>Assistant Professor,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B2B2B2"/>
              </a:buClr>
              <a:buSzPts val="2000"/>
              <a:buFont typeface="Roboto Medium"/>
              <a:buNone/>
            </a:pPr>
            <a:r>
              <a:rPr lang="en-US" sz="2000" b="1" i="0" u="none" strike="noStrike" cap="none" dirty="0">
                <a:solidFill>
                  <a:srgbClr val="B2B2B2"/>
                </a:solidFill>
                <a:latin typeface="Roboto Medium"/>
                <a:ea typeface="Roboto Medium"/>
                <a:cs typeface="Roboto Medium"/>
                <a:sym typeface="Roboto Medium"/>
              </a:rPr>
              <a:t>Department of IT</a:t>
            </a:r>
            <a:endParaRPr sz="1400" b="0" i="0" u="none" strike="noStrike" cap="none">
              <a:solidFill>
                <a:srgbClr val="000000"/>
              </a:solidFill>
              <a:latin typeface="Arial"/>
              <a:ea typeface="Arial"/>
              <a:cs typeface="Arial"/>
              <a:sym typeface="Arial"/>
            </a:endParaRPr>
          </a:p>
        </p:txBody>
      </p:sp>
      <p:sp>
        <p:nvSpPr>
          <p:cNvPr id="16" name="Slide Number Placeholder 1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3" name="Google Shape;383;p43"/>
          <p:cNvSpPr/>
          <p:nvPr/>
        </p:nvSpPr>
        <p:spPr>
          <a:xfrm>
            <a:off x="1087437" y="1843087"/>
            <a:ext cx="2020887" cy="2439987"/>
          </a:xfrm>
          <a:custGeom>
            <a:avLst/>
            <a:gdLst/>
            <a:ahLst/>
            <a:cxnLst/>
            <a:rect l="l" t="t" r="r" b="b"/>
            <a:pathLst>
              <a:path w="1134" h="1375" extrusionOk="0">
                <a:moveTo>
                  <a:pt x="1134" y="266"/>
                </a:moveTo>
                <a:cubicBezTo>
                  <a:pt x="286" y="1114"/>
                  <a:pt x="286" y="1114"/>
                  <a:pt x="286" y="1114"/>
                </a:cubicBezTo>
                <a:cubicBezTo>
                  <a:pt x="20" y="1375"/>
                  <a:pt x="20" y="1375"/>
                  <a:pt x="20" y="1375"/>
                </a:cubicBezTo>
                <a:cubicBezTo>
                  <a:pt x="7" y="1340"/>
                  <a:pt x="0" y="1302"/>
                  <a:pt x="0" y="1265"/>
                </a:cubicBezTo>
                <a:cubicBezTo>
                  <a:pt x="0" y="964"/>
                  <a:pt x="0" y="964"/>
                  <a:pt x="0" y="964"/>
                </a:cubicBezTo>
                <a:cubicBezTo>
                  <a:pt x="0" y="926"/>
                  <a:pt x="7" y="889"/>
                  <a:pt x="20" y="854"/>
                </a:cubicBezTo>
                <a:cubicBezTo>
                  <a:pt x="35" y="813"/>
                  <a:pt x="60" y="775"/>
                  <a:pt x="91" y="743"/>
                </a:cubicBezTo>
                <a:cubicBezTo>
                  <a:pt x="763" y="72"/>
                  <a:pt x="763" y="72"/>
                  <a:pt x="763" y="72"/>
                </a:cubicBezTo>
                <a:cubicBezTo>
                  <a:pt x="794" y="40"/>
                  <a:pt x="832" y="15"/>
                  <a:pt x="874" y="0"/>
                </a:cubicBezTo>
                <a:lnTo>
                  <a:pt x="1134" y="266"/>
                </a:lnTo>
                <a:close/>
              </a:path>
            </a:pathLst>
          </a:custGeom>
          <a:solidFill>
            <a:srgbClr val="3333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384;p43"/>
          <p:cNvSpPr/>
          <p:nvPr/>
        </p:nvSpPr>
        <p:spPr>
          <a:xfrm>
            <a:off x="1657350" y="2443162"/>
            <a:ext cx="808037" cy="804862"/>
          </a:xfrm>
          <a:custGeom>
            <a:avLst/>
            <a:gdLst/>
            <a:ahLst/>
            <a:cxnLst/>
            <a:rect l="l" t="t" r="r" b="b"/>
            <a:pathLst>
              <a:path w="453" h="454" extrusionOk="0">
                <a:moveTo>
                  <a:pt x="61" y="432"/>
                </a:moveTo>
                <a:cubicBezTo>
                  <a:pt x="394" y="451"/>
                  <a:pt x="394" y="451"/>
                  <a:pt x="394" y="451"/>
                </a:cubicBezTo>
                <a:cubicBezTo>
                  <a:pt x="433" y="454"/>
                  <a:pt x="453" y="407"/>
                  <a:pt x="426" y="380"/>
                </a:cubicBezTo>
                <a:cubicBezTo>
                  <a:pt x="73" y="27"/>
                  <a:pt x="73" y="27"/>
                  <a:pt x="73" y="27"/>
                </a:cubicBezTo>
                <a:cubicBezTo>
                  <a:pt x="46" y="0"/>
                  <a:pt x="0" y="21"/>
                  <a:pt x="2" y="59"/>
                </a:cubicBezTo>
                <a:cubicBezTo>
                  <a:pt x="22" y="393"/>
                  <a:pt x="22" y="393"/>
                  <a:pt x="22" y="393"/>
                </a:cubicBezTo>
                <a:cubicBezTo>
                  <a:pt x="23" y="414"/>
                  <a:pt x="40" y="431"/>
                  <a:pt x="61" y="432"/>
                </a:cubicBezTo>
                <a:close/>
              </a:path>
            </a:pathLst>
          </a:custGeom>
          <a:solidFill>
            <a:srgbClr val="D9D9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385;p43"/>
          <p:cNvSpPr/>
          <p:nvPr/>
        </p:nvSpPr>
        <p:spPr>
          <a:xfrm>
            <a:off x="1849437" y="1843087"/>
            <a:ext cx="1258887" cy="1222375"/>
          </a:xfrm>
          <a:custGeom>
            <a:avLst/>
            <a:gdLst/>
            <a:ahLst/>
            <a:cxnLst/>
            <a:rect l="l" t="t" r="r" b="b"/>
            <a:pathLst>
              <a:path w="706" h="689" extrusionOk="0">
                <a:moveTo>
                  <a:pt x="427" y="616"/>
                </a:moveTo>
                <a:cubicBezTo>
                  <a:pt x="454" y="643"/>
                  <a:pt x="433" y="689"/>
                  <a:pt x="395" y="687"/>
                </a:cubicBezTo>
                <a:cubicBezTo>
                  <a:pt x="291" y="681"/>
                  <a:pt x="291" y="681"/>
                  <a:pt x="291" y="681"/>
                </a:cubicBezTo>
                <a:cubicBezTo>
                  <a:pt x="282" y="681"/>
                  <a:pt x="282" y="681"/>
                  <a:pt x="282" y="681"/>
                </a:cubicBezTo>
                <a:cubicBezTo>
                  <a:pt x="62" y="668"/>
                  <a:pt x="62" y="668"/>
                  <a:pt x="62" y="668"/>
                </a:cubicBezTo>
                <a:cubicBezTo>
                  <a:pt x="40" y="667"/>
                  <a:pt x="23" y="650"/>
                  <a:pt x="22" y="629"/>
                </a:cubicBezTo>
                <a:cubicBezTo>
                  <a:pt x="9" y="408"/>
                  <a:pt x="9" y="408"/>
                  <a:pt x="9" y="408"/>
                </a:cubicBezTo>
                <a:cubicBezTo>
                  <a:pt x="9" y="398"/>
                  <a:pt x="9" y="398"/>
                  <a:pt x="9" y="398"/>
                </a:cubicBezTo>
                <a:cubicBezTo>
                  <a:pt x="3" y="295"/>
                  <a:pt x="3" y="295"/>
                  <a:pt x="3" y="295"/>
                </a:cubicBezTo>
                <a:cubicBezTo>
                  <a:pt x="0" y="257"/>
                  <a:pt x="47" y="236"/>
                  <a:pt x="74" y="263"/>
                </a:cubicBezTo>
                <a:cubicBezTo>
                  <a:pt x="109" y="298"/>
                  <a:pt x="109" y="298"/>
                  <a:pt x="109" y="298"/>
                </a:cubicBezTo>
                <a:cubicBezTo>
                  <a:pt x="335" y="72"/>
                  <a:pt x="335" y="72"/>
                  <a:pt x="335" y="72"/>
                </a:cubicBezTo>
                <a:cubicBezTo>
                  <a:pt x="366" y="40"/>
                  <a:pt x="404" y="15"/>
                  <a:pt x="446" y="0"/>
                </a:cubicBezTo>
                <a:cubicBezTo>
                  <a:pt x="706" y="266"/>
                  <a:pt x="706" y="266"/>
                  <a:pt x="706" y="266"/>
                </a:cubicBezTo>
                <a:cubicBezTo>
                  <a:pt x="391" y="580"/>
                  <a:pt x="391" y="580"/>
                  <a:pt x="391" y="580"/>
                </a:cubicBezTo>
                <a:lnTo>
                  <a:pt x="427" y="616"/>
                </a:lnTo>
                <a:close/>
              </a:path>
            </a:pathLst>
          </a:custGeom>
          <a:solidFill>
            <a:srgbClr val="1A19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 name="Google Shape;386;p43"/>
          <p:cNvSpPr/>
          <p:nvPr/>
        </p:nvSpPr>
        <p:spPr>
          <a:xfrm>
            <a:off x="1125537" y="3816350"/>
            <a:ext cx="2447925" cy="2011362"/>
          </a:xfrm>
          <a:custGeom>
            <a:avLst/>
            <a:gdLst/>
            <a:ahLst/>
            <a:cxnLst/>
            <a:rect l="l" t="t" r="r" b="b"/>
            <a:pathLst>
              <a:path w="1374" h="1134" extrusionOk="0">
                <a:moveTo>
                  <a:pt x="265" y="0"/>
                </a:moveTo>
                <a:cubicBezTo>
                  <a:pt x="1114" y="848"/>
                  <a:pt x="1114" y="848"/>
                  <a:pt x="1114" y="848"/>
                </a:cubicBezTo>
                <a:cubicBezTo>
                  <a:pt x="1374" y="1114"/>
                  <a:pt x="1374" y="1114"/>
                  <a:pt x="1374" y="1114"/>
                </a:cubicBezTo>
                <a:cubicBezTo>
                  <a:pt x="1339" y="1127"/>
                  <a:pt x="1302" y="1134"/>
                  <a:pt x="1264" y="1134"/>
                </a:cubicBezTo>
                <a:cubicBezTo>
                  <a:pt x="964" y="1134"/>
                  <a:pt x="964" y="1134"/>
                  <a:pt x="964" y="1134"/>
                </a:cubicBezTo>
                <a:cubicBezTo>
                  <a:pt x="926" y="1134"/>
                  <a:pt x="888" y="1127"/>
                  <a:pt x="854" y="1114"/>
                </a:cubicBezTo>
                <a:cubicBezTo>
                  <a:pt x="812" y="1099"/>
                  <a:pt x="774" y="1074"/>
                  <a:pt x="743" y="1043"/>
                </a:cubicBezTo>
                <a:cubicBezTo>
                  <a:pt x="71" y="371"/>
                  <a:pt x="71" y="371"/>
                  <a:pt x="71" y="371"/>
                </a:cubicBezTo>
                <a:cubicBezTo>
                  <a:pt x="39" y="340"/>
                  <a:pt x="15" y="302"/>
                  <a:pt x="0" y="260"/>
                </a:cubicBezTo>
                <a:lnTo>
                  <a:pt x="265" y="0"/>
                </a:lnTo>
                <a:close/>
              </a:path>
            </a:pathLst>
          </a:custGeom>
          <a:solidFill>
            <a:srgbClr val="7671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387;p43"/>
          <p:cNvSpPr/>
          <p:nvPr/>
        </p:nvSpPr>
        <p:spPr>
          <a:xfrm>
            <a:off x="1727200" y="4456112"/>
            <a:ext cx="806450" cy="803275"/>
          </a:xfrm>
          <a:custGeom>
            <a:avLst/>
            <a:gdLst/>
            <a:ahLst/>
            <a:cxnLst/>
            <a:rect l="l" t="t" r="r" b="b"/>
            <a:pathLst>
              <a:path w="453" h="453" extrusionOk="0">
                <a:moveTo>
                  <a:pt x="432" y="392"/>
                </a:moveTo>
                <a:cubicBezTo>
                  <a:pt x="451" y="59"/>
                  <a:pt x="451" y="59"/>
                  <a:pt x="451" y="59"/>
                </a:cubicBezTo>
                <a:cubicBezTo>
                  <a:pt x="453" y="20"/>
                  <a:pt x="407" y="0"/>
                  <a:pt x="380" y="27"/>
                </a:cubicBezTo>
                <a:cubicBezTo>
                  <a:pt x="27" y="380"/>
                  <a:pt x="27" y="380"/>
                  <a:pt x="27" y="380"/>
                </a:cubicBezTo>
                <a:cubicBezTo>
                  <a:pt x="0" y="407"/>
                  <a:pt x="21" y="453"/>
                  <a:pt x="59" y="451"/>
                </a:cubicBezTo>
                <a:cubicBezTo>
                  <a:pt x="393" y="431"/>
                  <a:pt x="393" y="431"/>
                  <a:pt x="393" y="431"/>
                </a:cubicBezTo>
                <a:cubicBezTo>
                  <a:pt x="414" y="430"/>
                  <a:pt x="431" y="413"/>
                  <a:pt x="432" y="392"/>
                </a:cubicBezTo>
                <a:close/>
              </a:path>
            </a:pathLst>
          </a:custGeom>
          <a:solidFill>
            <a:srgbClr val="D9D9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388;p43"/>
          <p:cNvSpPr/>
          <p:nvPr/>
        </p:nvSpPr>
        <p:spPr>
          <a:xfrm>
            <a:off x="1109662" y="3816350"/>
            <a:ext cx="1227137" cy="1252537"/>
          </a:xfrm>
          <a:custGeom>
            <a:avLst/>
            <a:gdLst/>
            <a:ahLst/>
            <a:cxnLst/>
            <a:rect l="l" t="t" r="r" b="b"/>
            <a:pathLst>
              <a:path w="689" h="706" extrusionOk="0">
                <a:moveTo>
                  <a:pt x="616" y="279"/>
                </a:moveTo>
                <a:cubicBezTo>
                  <a:pt x="643" y="252"/>
                  <a:pt x="689" y="273"/>
                  <a:pt x="687" y="311"/>
                </a:cubicBezTo>
                <a:cubicBezTo>
                  <a:pt x="681" y="415"/>
                  <a:pt x="681" y="415"/>
                  <a:pt x="681" y="415"/>
                </a:cubicBezTo>
                <a:cubicBezTo>
                  <a:pt x="680" y="424"/>
                  <a:pt x="680" y="424"/>
                  <a:pt x="680" y="424"/>
                </a:cubicBezTo>
                <a:cubicBezTo>
                  <a:pt x="668" y="644"/>
                  <a:pt x="668" y="644"/>
                  <a:pt x="668" y="644"/>
                </a:cubicBezTo>
                <a:cubicBezTo>
                  <a:pt x="667" y="666"/>
                  <a:pt x="650" y="683"/>
                  <a:pt x="629" y="684"/>
                </a:cubicBezTo>
                <a:cubicBezTo>
                  <a:pt x="408" y="697"/>
                  <a:pt x="408" y="697"/>
                  <a:pt x="408" y="697"/>
                </a:cubicBezTo>
                <a:cubicBezTo>
                  <a:pt x="397" y="697"/>
                  <a:pt x="397" y="697"/>
                  <a:pt x="397" y="697"/>
                </a:cubicBezTo>
                <a:cubicBezTo>
                  <a:pt x="295" y="703"/>
                  <a:pt x="295" y="703"/>
                  <a:pt x="295" y="703"/>
                </a:cubicBezTo>
                <a:cubicBezTo>
                  <a:pt x="256" y="706"/>
                  <a:pt x="235" y="659"/>
                  <a:pt x="263" y="632"/>
                </a:cubicBezTo>
                <a:cubicBezTo>
                  <a:pt x="297" y="597"/>
                  <a:pt x="297" y="597"/>
                  <a:pt x="297" y="597"/>
                </a:cubicBezTo>
                <a:cubicBezTo>
                  <a:pt x="71" y="371"/>
                  <a:pt x="71" y="371"/>
                  <a:pt x="71" y="371"/>
                </a:cubicBezTo>
                <a:cubicBezTo>
                  <a:pt x="39" y="340"/>
                  <a:pt x="15" y="302"/>
                  <a:pt x="0" y="260"/>
                </a:cubicBezTo>
                <a:cubicBezTo>
                  <a:pt x="265" y="0"/>
                  <a:pt x="265" y="0"/>
                  <a:pt x="265" y="0"/>
                </a:cubicBezTo>
                <a:cubicBezTo>
                  <a:pt x="580" y="315"/>
                  <a:pt x="580" y="315"/>
                  <a:pt x="580" y="315"/>
                </a:cubicBezTo>
                <a:lnTo>
                  <a:pt x="616" y="279"/>
                </a:lnTo>
                <a:close/>
              </a:path>
            </a:pathLst>
          </a:custGeom>
          <a:solidFill>
            <a:srgbClr val="3333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389;p43"/>
          <p:cNvSpPr/>
          <p:nvPr/>
        </p:nvSpPr>
        <p:spPr>
          <a:xfrm>
            <a:off x="3100387" y="3354387"/>
            <a:ext cx="2020887" cy="2438400"/>
          </a:xfrm>
          <a:custGeom>
            <a:avLst/>
            <a:gdLst/>
            <a:ahLst/>
            <a:cxnLst/>
            <a:rect l="l" t="t" r="r" b="b"/>
            <a:pathLst>
              <a:path w="1134" h="1374" extrusionOk="0">
                <a:moveTo>
                  <a:pt x="0" y="1108"/>
                </a:moveTo>
                <a:cubicBezTo>
                  <a:pt x="848" y="260"/>
                  <a:pt x="848" y="260"/>
                  <a:pt x="848" y="260"/>
                </a:cubicBezTo>
                <a:cubicBezTo>
                  <a:pt x="1114" y="0"/>
                  <a:pt x="1114" y="0"/>
                  <a:pt x="1114" y="0"/>
                </a:cubicBezTo>
                <a:cubicBezTo>
                  <a:pt x="1127" y="34"/>
                  <a:pt x="1134" y="72"/>
                  <a:pt x="1134" y="109"/>
                </a:cubicBezTo>
                <a:cubicBezTo>
                  <a:pt x="1134" y="410"/>
                  <a:pt x="1134" y="410"/>
                  <a:pt x="1134" y="410"/>
                </a:cubicBezTo>
                <a:cubicBezTo>
                  <a:pt x="1134" y="448"/>
                  <a:pt x="1127" y="485"/>
                  <a:pt x="1114" y="520"/>
                </a:cubicBezTo>
                <a:cubicBezTo>
                  <a:pt x="1099" y="562"/>
                  <a:pt x="1074" y="600"/>
                  <a:pt x="1043" y="631"/>
                </a:cubicBezTo>
                <a:cubicBezTo>
                  <a:pt x="371" y="1303"/>
                  <a:pt x="371" y="1303"/>
                  <a:pt x="371" y="1303"/>
                </a:cubicBezTo>
                <a:cubicBezTo>
                  <a:pt x="340" y="1334"/>
                  <a:pt x="302" y="1359"/>
                  <a:pt x="260" y="1374"/>
                </a:cubicBezTo>
                <a:lnTo>
                  <a:pt x="0" y="1108"/>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390;p43"/>
          <p:cNvSpPr/>
          <p:nvPr/>
        </p:nvSpPr>
        <p:spPr>
          <a:xfrm>
            <a:off x="3743325" y="4394200"/>
            <a:ext cx="808037" cy="806450"/>
          </a:xfrm>
          <a:custGeom>
            <a:avLst/>
            <a:gdLst/>
            <a:ahLst/>
            <a:cxnLst/>
            <a:rect l="l" t="t" r="r" b="b"/>
            <a:pathLst>
              <a:path w="453" h="454" extrusionOk="0">
                <a:moveTo>
                  <a:pt x="392" y="22"/>
                </a:moveTo>
                <a:cubicBezTo>
                  <a:pt x="59" y="3"/>
                  <a:pt x="59" y="3"/>
                  <a:pt x="59" y="3"/>
                </a:cubicBezTo>
                <a:cubicBezTo>
                  <a:pt x="20" y="0"/>
                  <a:pt x="0" y="47"/>
                  <a:pt x="27" y="74"/>
                </a:cubicBezTo>
                <a:cubicBezTo>
                  <a:pt x="380" y="427"/>
                  <a:pt x="380" y="427"/>
                  <a:pt x="380" y="427"/>
                </a:cubicBezTo>
                <a:cubicBezTo>
                  <a:pt x="407" y="454"/>
                  <a:pt x="453" y="433"/>
                  <a:pt x="451" y="395"/>
                </a:cubicBezTo>
                <a:cubicBezTo>
                  <a:pt x="431" y="61"/>
                  <a:pt x="431" y="61"/>
                  <a:pt x="431" y="61"/>
                </a:cubicBezTo>
                <a:cubicBezTo>
                  <a:pt x="430" y="40"/>
                  <a:pt x="413" y="23"/>
                  <a:pt x="392" y="22"/>
                </a:cubicBezTo>
                <a:close/>
              </a:path>
            </a:pathLst>
          </a:custGeom>
          <a:solidFill>
            <a:srgbClr val="D9D9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391;p43"/>
          <p:cNvSpPr/>
          <p:nvPr/>
        </p:nvSpPr>
        <p:spPr>
          <a:xfrm>
            <a:off x="3100387" y="4578350"/>
            <a:ext cx="1258887" cy="1222375"/>
          </a:xfrm>
          <a:custGeom>
            <a:avLst/>
            <a:gdLst/>
            <a:ahLst/>
            <a:cxnLst/>
            <a:rect l="l" t="t" r="r" b="b"/>
            <a:pathLst>
              <a:path w="706" h="689" extrusionOk="0">
                <a:moveTo>
                  <a:pt x="279" y="73"/>
                </a:moveTo>
                <a:cubicBezTo>
                  <a:pt x="252" y="46"/>
                  <a:pt x="273" y="0"/>
                  <a:pt x="311" y="2"/>
                </a:cubicBezTo>
                <a:cubicBezTo>
                  <a:pt x="415" y="8"/>
                  <a:pt x="415" y="8"/>
                  <a:pt x="415" y="8"/>
                </a:cubicBezTo>
                <a:cubicBezTo>
                  <a:pt x="424" y="8"/>
                  <a:pt x="424" y="8"/>
                  <a:pt x="424" y="8"/>
                </a:cubicBezTo>
                <a:cubicBezTo>
                  <a:pt x="644" y="21"/>
                  <a:pt x="644" y="21"/>
                  <a:pt x="644" y="21"/>
                </a:cubicBezTo>
                <a:cubicBezTo>
                  <a:pt x="666" y="22"/>
                  <a:pt x="683" y="39"/>
                  <a:pt x="684" y="60"/>
                </a:cubicBezTo>
                <a:cubicBezTo>
                  <a:pt x="697" y="281"/>
                  <a:pt x="697" y="281"/>
                  <a:pt x="697" y="281"/>
                </a:cubicBezTo>
                <a:cubicBezTo>
                  <a:pt x="697" y="292"/>
                  <a:pt x="697" y="292"/>
                  <a:pt x="697" y="292"/>
                </a:cubicBezTo>
                <a:cubicBezTo>
                  <a:pt x="703" y="394"/>
                  <a:pt x="703" y="394"/>
                  <a:pt x="703" y="394"/>
                </a:cubicBezTo>
                <a:cubicBezTo>
                  <a:pt x="706" y="433"/>
                  <a:pt x="659" y="453"/>
                  <a:pt x="632" y="426"/>
                </a:cubicBezTo>
                <a:cubicBezTo>
                  <a:pt x="597" y="392"/>
                  <a:pt x="597" y="392"/>
                  <a:pt x="597" y="392"/>
                </a:cubicBezTo>
                <a:cubicBezTo>
                  <a:pt x="371" y="618"/>
                  <a:pt x="371" y="618"/>
                  <a:pt x="371" y="618"/>
                </a:cubicBezTo>
                <a:cubicBezTo>
                  <a:pt x="340" y="649"/>
                  <a:pt x="302" y="674"/>
                  <a:pt x="260" y="689"/>
                </a:cubicBezTo>
                <a:cubicBezTo>
                  <a:pt x="0" y="423"/>
                  <a:pt x="0" y="423"/>
                  <a:pt x="0" y="423"/>
                </a:cubicBezTo>
                <a:cubicBezTo>
                  <a:pt x="315" y="109"/>
                  <a:pt x="315" y="109"/>
                  <a:pt x="315" y="109"/>
                </a:cubicBezTo>
                <a:lnTo>
                  <a:pt x="279" y="73"/>
                </a:lnTo>
                <a:close/>
              </a:path>
            </a:pathLst>
          </a:custGeom>
          <a:solidFill>
            <a:srgbClr val="7671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392;p43"/>
          <p:cNvSpPr/>
          <p:nvPr/>
        </p:nvSpPr>
        <p:spPr>
          <a:xfrm>
            <a:off x="2593975" y="1830387"/>
            <a:ext cx="2447925" cy="2011362"/>
          </a:xfrm>
          <a:custGeom>
            <a:avLst/>
            <a:gdLst/>
            <a:ahLst/>
            <a:cxnLst/>
            <a:rect l="l" t="t" r="r" b="b"/>
            <a:pathLst>
              <a:path w="1374" h="1134" extrusionOk="0">
                <a:moveTo>
                  <a:pt x="1109" y="1134"/>
                </a:moveTo>
                <a:cubicBezTo>
                  <a:pt x="260" y="286"/>
                  <a:pt x="260" y="286"/>
                  <a:pt x="260" y="286"/>
                </a:cubicBezTo>
                <a:cubicBezTo>
                  <a:pt x="0" y="20"/>
                  <a:pt x="0" y="20"/>
                  <a:pt x="0" y="20"/>
                </a:cubicBezTo>
                <a:cubicBezTo>
                  <a:pt x="35" y="7"/>
                  <a:pt x="72" y="0"/>
                  <a:pt x="110" y="0"/>
                </a:cubicBezTo>
                <a:cubicBezTo>
                  <a:pt x="410" y="0"/>
                  <a:pt x="410" y="0"/>
                  <a:pt x="410" y="0"/>
                </a:cubicBezTo>
                <a:cubicBezTo>
                  <a:pt x="448" y="0"/>
                  <a:pt x="486" y="7"/>
                  <a:pt x="520" y="20"/>
                </a:cubicBezTo>
                <a:cubicBezTo>
                  <a:pt x="562" y="35"/>
                  <a:pt x="600" y="60"/>
                  <a:pt x="632" y="91"/>
                </a:cubicBezTo>
                <a:cubicBezTo>
                  <a:pt x="1303" y="763"/>
                  <a:pt x="1303" y="763"/>
                  <a:pt x="1303" y="763"/>
                </a:cubicBezTo>
                <a:cubicBezTo>
                  <a:pt x="1335" y="795"/>
                  <a:pt x="1359" y="832"/>
                  <a:pt x="1374" y="874"/>
                </a:cubicBezTo>
                <a:lnTo>
                  <a:pt x="1109" y="1134"/>
                </a:lnTo>
                <a:close/>
              </a:path>
            </a:pathLst>
          </a:custGeom>
          <a:solidFill>
            <a:srgbClr val="1A19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393;p43"/>
          <p:cNvSpPr/>
          <p:nvPr/>
        </p:nvSpPr>
        <p:spPr>
          <a:xfrm>
            <a:off x="3684587" y="2376487"/>
            <a:ext cx="806450" cy="804862"/>
          </a:xfrm>
          <a:custGeom>
            <a:avLst/>
            <a:gdLst/>
            <a:ahLst/>
            <a:cxnLst/>
            <a:rect l="l" t="t" r="r" b="b"/>
            <a:pathLst>
              <a:path w="453" h="454" extrusionOk="0">
                <a:moveTo>
                  <a:pt x="21" y="61"/>
                </a:moveTo>
                <a:cubicBezTo>
                  <a:pt x="2" y="394"/>
                  <a:pt x="2" y="394"/>
                  <a:pt x="2" y="394"/>
                </a:cubicBezTo>
                <a:cubicBezTo>
                  <a:pt x="0" y="433"/>
                  <a:pt x="46" y="454"/>
                  <a:pt x="73" y="426"/>
                </a:cubicBezTo>
                <a:cubicBezTo>
                  <a:pt x="426" y="73"/>
                  <a:pt x="426" y="73"/>
                  <a:pt x="426" y="73"/>
                </a:cubicBezTo>
                <a:cubicBezTo>
                  <a:pt x="453" y="46"/>
                  <a:pt x="432" y="0"/>
                  <a:pt x="394" y="2"/>
                </a:cubicBezTo>
                <a:cubicBezTo>
                  <a:pt x="60" y="22"/>
                  <a:pt x="60" y="22"/>
                  <a:pt x="60" y="22"/>
                </a:cubicBezTo>
                <a:cubicBezTo>
                  <a:pt x="39" y="23"/>
                  <a:pt x="22" y="40"/>
                  <a:pt x="21" y="61"/>
                </a:cubicBezTo>
                <a:close/>
              </a:path>
            </a:pathLst>
          </a:custGeom>
          <a:solidFill>
            <a:srgbClr val="D9D9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394;p43"/>
          <p:cNvSpPr/>
          <p:nvPr/>
        </p:nvSpPr>
        <p:spPr>
          <a:xfrm>
            <a:off x="3846512" y="2586037"/>
            <a:ext cx="1227137" cy="1252537"/>
          </a:xfrm>
          <a:custGeom>
            <a:avLst/>
            <a:gdLst/>
            <a:ahLst/>
            <a:cxnLst/>
            <a:rect l="l" t="t" r="r" b="b"/>
            <a:pathLst>
              <a:path w="689" h="706" extrusionOk="0">
                <a:moveTo>
                  <a:pt x="73" y="427"/>
                </a:moveTo>
                <a:cubicBezTo>
                  <a:pt x="46" y="454"/>
                  <a:pt x="0" y="433"/>
                  <a:pt x="2" y="395"/>
                </a:cubicBezTo>
                <a:cubicBezTo>
                  <a:pt x="8" y="291"/>
                  <a:pt x="8" y="291"/>
                  <a:pt x="8" y="291"/>
                </a:cubicBezTo>
                <a:cubicBezTo>
                  <a:pt x="9" y="282"/>
                  <a:pt x="9" y="282"/>
                  <a:pt x="9" y="282"/>
                </a:cubicBezTo>
                <a:cubicBezTo>
                  <a:pt x="21" y="62"/>
                  <a:pt x="21" y="62"/>
                  <a:pt x="21" y="62"/>
                </a:cubicBezTo>
                <a:cubicBezTo>
                  <a:pt x="22" y="40"/>
                  <a:pt x="39" y="24"/>
                  <a:pt x="61" y="22"/>
                </a:cubicBezTo>
                <a:cubicBezTo>
                  <a:pt x="281" y="9"/>
                  <a:pt x="281" y="9"/>
                  <a:pt x="281" y="9"/>
                </a:cubicBezTo>
                <a:cubicBezTo>
                  <a:pt x="292" y="9"/>
                  <a:pt x="292" y="9"/>
                  <a:pt x="292" y="9"/>
                </a:cubicBezTo>
                <a:cubicBezTo>
                  <a:pt x="394" y="3"/>
                  <a:pt x="394" y="3"/>
                  <a:pt x="394" y="3"/>
                </a:cubicBezTo>
                <a:cubicBezTo>
                  <a:pt x="433" y="0"/>
                  <a:pt x="454" y="47"/>
                  <a:pt x="426" y="74"/>
                </a:cubicBezTo>
                <a:cubicBezTo>
                  <a:pt x="392" y="109"/>
                  <a:pt x="392" y="109"/>
                  <a:pt x="392" y="109"/>
                </a:cubicBezTo>
                <a:cubicBezTo>
                  <a:pt x="618" y="335"/>
                  <a:pt x="618" y="335"/>
                  <a:pt x="618" y="335"/>
                </a:cubicBezTo>
                <a:cubicBezTo>
                  <a:pt x="650" y="367"/>
                  <a:pt x="674" y="404"/>
                  <a:pt x="689" y="446"/>
                </a:cubicBezTo>
                <a:cubicBezTo>
                  <a:pt x="424" y="706"/>
                  <a:pt x="424" y="706"/>
                  <a:pt x="424" y="706"/>
                </a:cubicBezTo>
                <a:cubicBezTo>
                  <a:pt x="109" y="391"/>
                  <a:pt x="109" y="391"/>
                  <a:pt x="109" y="391"/>
                </a:cubicBezTo>
                <a:lnTo>
                  <a:pt x="73" y="427"/>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395;p43"/>
          <p:cNvSpPr/>
          <p:nvPr/>
        </p:nvSpPr>
        <p:spPr>
          <a:xfrm>
            <a:off x="1395412" y="4165600"/>
            <a:ext cx="388937" cy="425450"/>
          </a:xfrm>
          <a:custGeom>
            <a:avLst/>
            <a:gdLst/>
            <a:ahLst/>
            <a:cxnLst/>
            <a:rect l="l" t="t" r="r" b="b"/>
            <a:pathLst>
              <a:path w="496" h="544" extrusionOk="0">
                <a:moveTo>
                  <a:pt x="416" y="384"/>
                </a:moveTo>
                <a:cubicBezTo>
                  <a:pt x="398" y="384"/>
                  <a:pt x="382" y="390"/>
                  <a:pt x="369" y="400"/>
                </a:cubicBezTo>
                <a:cubicBezTo>
                  <a:pt x="159" y="280"/>
                  <a:pt x="159" y="280"/>
                  <a:pt x="159" y="280"/>
                </a:cubicBezTo>
                <a:cubicBezTo>
                  <a:pt x="160" y="278"/>
                  <a:pt x="160" y="275"/>
                  <a:pt x="160" y="272"/>
                </a:cubicBezTo>
                <a:cubicBezTo>
                  <a:pt x="160" y="269"/>
                  <a:pt x="160" y="266"/>
                  <a:pt x="159" y="264"/>
                </a:cubicBezTo>
                <a:cubicBezTo>
                  <a:pt x="369" y="144"/>
                  <a:pt x="369" y="144"/>
                  <a:pt x="369" y="144"/>
                </a:cubicBezTo>
                <a:cubicBezTo>
                  <a:pt x="382" y="154"/>
                  <a:pt x="398" y="160"/>
                  <a:pt x="416" y="160"/>
                </a:cubicBezTo>
                <a:cubicBezTo>
                  <a:pt x="461" y="160"/>
                  <a:pt x="496" y="124"/>
                  <a:pt x="496" y="80"/>
                </a:cubicBezTo>
                <a:cubicBezTo>
                  <a:pt x="496" y="36"/>
                  <a:pt x="461" y="0"/>
                  <a:pt x="416" y="0"/>
                </a:cubicBezTo>
                <a:cubicBezTo>
                  <a:pt x="372" y="0"/>
                  <a:pt x="336" y="36"/>
                  <a:pt x="336" y="80"/>
                </a:cubicBezTo>
                <a:cubicBezTo>
                  <a:pt x="336" y="83"/>
                  <a:pt x="337" y="86"/>
                  <a:pt x="337" y="88"/>
                </a:cubicBezTo>
                <a:cubicBezTo>
                  <a:pt x="128" y="208"/>
                  <a:pt x="128" y="208"/>
                  <a:pt x="128" y="208"/>
                </a:cubicBezTo>
                <a:cubicBezTo>
                  <a:pt x="115" y="198"/>
                  <a:pt x="98" y="192"/>
                  <a:pt x="80" y="192"/>
                </a:cubicBezTo>
                <a:cubicBezTo>
                  <a:pt x="36" y="192"/>
                  <a:pt x="0" y="228"/>
                  <a:pt x="0" y="272"/>
                </a:cubicBezTo>
                <a:cubicBezTo>
                  <a:pt x="0" y="316"/>
                  <a:pt x="36" y="352"/>
                  <a:pt x="80" y="352"/>
                </a:cubicBezTo>
                <a:cubicBezTo>
                  <a:pt x="98" y="352"/>
                  <a:pt x="115" y="346"/>
                  <a:pt x="128" y="336"/>
                </a:cubicBezTo>
                <a:cubicBezTo>
                  <a:pt x="337" y="456"/>
                  <a:pt x="337" y="456"/>
                  <a:pt x="337" y="456"/>
                </a:cubicBezTo>
                <a:cubicBezTo>
                  <a:pt x="337" y="458"/>
                  <a:pt x="336" y="461"/>
                  <a:pt x="336" y="464"/>
                </a:cubicBezTo>
                <a:cubicBezTo>
                  <a:pt x="336" y="508"/>
                  <a:pt x="372" y="544"/>
                  <a:pt x="416" y="544"/>
                </a:cubicBezTo>
                <a:cubicBezTo>
                  <a:pt x="461" y="544"/>
                  <a:pt x="496" y="508"/>
                  <a:pt x="496" y="464"/>
                </a:cubicBezTo>
                <a:cubicBezTo>
                  <a:pt x="496" y="420"/>
                  <a:pt x="461" y="384"/>
                  <a:pt x="416" y="3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396;p43"/>
          <p:cNvSpPr/>
          <p:nvPr/>
        </p:nvSpPr>
        <p:spPr>
          <a:xfrm>
            <a:off x="11023600" y="1189037"/>
            <a:ext cx="520700" cy="519112"/>
          </a:xfrm>
          <a:prstGeom prst="ellipse">
            <a:avLst/>
          </a:prstGeom>
          <a:solidFill>
            <a:srgbClr val="ED245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 name="Google Shape;397;p43"/>
          <p:cNvSpPr/>
          <p:nvPr/>
        </p:nvSpPr>
        <p:spPr>
          <a:xfrm>
            <a:off x="11023600" y="2171700"/>
            <a:ext cx="520700" cy="519112"/>
          </a:xfrm>
          <a:prstGeom prst="ellipse">
            <a:avLst/>
          </a:prstGeom>
          <a:solidFill>
            <a:srgbClr val="D9D9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398;p43"/>
          <p:cNvSpPr/>
          <p:nvPr/>
        </p:nvSpPr>
        <p:spPr>
          <a:xfrm>
            <a:off x="11023600" y="3944937"/>
            <a:ext cx="520700" cy="519112"/>
          </a:xfrm>
          <a:prstGeom prst="ellipse">
            <a:avLst/>
          </a:prstGeom>
          <a:solidFill>
            <a:srgbClr val="D9D9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399;p43"/>
          <p:cNvSpPr txBox="1"/>
          <p:nvPr/>
        </p:nvSpPr>
        <p:spPr>
          <a:xfrm>
            <a:off x="5195887" y="1292225"/>
            <a:ext cx="5638800" cy="400050"/>
          </a:xfrm>
          <a:prstGeom prst="rect">
            <a:avLst/>
          </a:prstGeom>
          <a:noFill/>
          <a:ln>
            <a:noFill/>
          </a:ln>
        </p:spPr>
        <p:txBody>
          <a:bodyPr spcFirstLastPara="1" wrap="square" lIns="91425" tIns="45700" rIns="91425" bIns="45700" anchor="t" anchorCtr="0">
            <a:noAutofit/>
          </a:bodyPr>
          <a:lstStyle/>
          <a:p>
            <a:pPr algn="r">
              <a:buClr>
                <a:srgbClr val="D9D9D9"/>
              </a:buClr>
              <a:buSzPts val="2000"/>
            </a:pPr>
            <a:r>
              <a:rPr lang="en-US" sz="2000" b="0" i="0" u="none" strike="noStrike" cap="none" dirty="0" smtClean="0">
                <a:solidFill>
                  <a:srgbClr val="D9D9D9"/>
                </a:solidFill>
                <a:latin typeface="Roboto"/>
                <a:ea typeface="Roboto"/>
                <a:cs typeface="Roboto"/>
                <a:sym typeface="Roboto"/>
              </a:rPr>
              <a:t>1</a:t>
            </a:r>
            <a:r>
              <a:rPr lang="en-US" sz="2000" dirty="0" smtClean="0">
                <a:solidFill>
                  <a:srgbClr val="D9D9D9"/>
                </a:solidFill>
                <a:latin typeface="Roboto"/>
                <a:ea typeface="Roboto"/>
                <a:cs typeface="Roboto"/>
                <a:sym typeface="Roboto"/>
              </a:rPr>
              <a:t>.Sensing Brainwaves</a:t>
            </a:r>
            <a:endParaRPr lang="en-US" sz="2000" b="1" dirty="0" smtClean="0">
              <a:solidFill>
                <a:srgbClr val="FFFFFF"/>
              </a:solidFill>
              <a:latin typeface="Roboto" charset="0"/>
              <a:ea typeface="Roboto" charset="0"/>
              <a:cs typeface="Calibri"/>
              <a:sym typeface="Calibri"/>
            </a:endParaRPr>
          </a:p>
          <a:p>
            <a:pPr marL="0" marR="0" lvl="0" indent="0" algn="r" rtl="0">
              <a:lnSpc>
                <a:spcPct val="100000"/>
              </a:lnSpc>
              <a:spcBef>
                <a:spcPts val="0"/>
              </a:spcBef>
              <a:spcAft>
                <a:spcPts val="0"/>
              </a:spcAft>
              <a:buClr>
                <a:srgbClr val="D9D9D9"/>
              </a:buClr>
              <a:buSzPts val="2000"/>
              <a:buFont typeface="Roboto"/>
              <a:buNone/>
            </a:pPr>
            <a:endParaRPr sz="1400" b="0" i="0" u="none" strike="noStrike" cap="none">
              <a:solidFill>
                <a:srgbClr val="000000"/>
              </a:solidFill>
              <a:latin typeface="Arial"/>
              <a:ea typeface="Arial"/>
              <a:cs typeface="Arial"/>
              <a:sym typeface="Arial"/>
            </a:endParaRPr>
          </a:p>
        </p:txBody>
      </p:sp>
      <p:sp>
        <p:nvSpPr>
          <p:cNvPr id="20" name="Google Shape;400;p43"/>
          <p:cNvSpPr txBox="1"/>
          <p:nvPr/>
        </p:nvSpPr>
        <p:spPr>
          <a:xfrm>
            <a:off x="4714875" y="2259012"/>
            <a:ext cx="6148387" cy="400050"/>
          </a:xfrm>
          <a:prstGeom prst="rect">
            <a:avLst/>
          </a:prstGeom>
          <a:noFill/>
          <a:ln>
            <a:noFill/>
          </a:ln>
        </p:spPr>
        <p:txBody>
          <a:bodyPr spcFirstLastPara="1" wrap="square" lIns="91425" tIns="45700" rIns="91425" bIns="45700" anchor="t" anchorCtr="0">
            <a:noAutofit/>
          </a:bodyPr>
          <a:lstStyle/>
          <a:p>
            <a:pPr lvl="0" algn="r">
              <a:buClr>
                <a:srgbClr val="D9D9D9"/>
              </a:buClr>
              <a:buSzPts val="2000"/>
            </a:pPr>
            <a:r>
              <a:rPr lang="en-US" sz="2000" b="0" i="0" u="none" strike="noStrike" cap="none" dirty="0">
                <a:solidFill>
                  <a:srgbClr val="D9D9D9"/>
                </a:solidFill>
                <a:latin typeface="Roboto"/>
                <a:ea typeface="Roboto"/>
                <a:cs typeface="Roboto"/>
                <a:sym typeface="Roboto"/>
              </a:rPr>
              <a:t>2. </a:t>
            </a:r>
            <a:r>
              <a:rPr lang="en-US" sz="2000" dirty="0" smtClean="0">
                <a:solidFill>
                  <a:srgbClr val="D9D9D9"/>
                </a:solidFill>
                <a:latin typeface="Roboto"/>
                <a:ea typeface="Roboto"/>
                <a:cs typeface="Roboto"/>
                <a:sym typeface="Roboto"/>
              </a:rPr>
              <a:t>Developing Smart music player </a:t>
            </a:r>
            <a:endParaRPr sz="1400" b="0" i="0" u="none" strike="noStrike" cap="none">
              <a:solidFill>
                <a:srgbClr val="000000"/>
              </a:solidFill>
              <a:latin typeface="Arial"/>
              <a:ea typeface="Arial"/>
              <a:cs typeface="Arial"/>
              <a:sym typeface="Arial"/>
            </a:endParaRPr>
          </a:p>
        </p:txBody>
      </p:sp>
      <p:sp>
        <p:nvSpPr>
          <p:cNvPr id="21" name="Google Shape;401;p43"/>
          <p:cNvSpPr txBox="1"/>
          <p:nvPr/>
        </p:nvSpPr>
        <p:spPr>
          <a:xfrm>
            <a:off x="6380162" y="3165475"/>
            <a:ext cx="4454525"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9D9D9"/>
              </a:buClr>
              <a:buSzPts val="2000"/>
              <a:buFont typeface="Roboto"/>
              <a:buNone/>
            </a:pPr>
            <a:r>
              <a:rPr lang="en-US" sz="2000" b="0" i="0" u="none" strike="noStrike" cap="none" dirty="0">
                <a:solidFill>
                  <a:srgbClr val="D9D9D9"/>
                </a:solidFill>
                <a:latin typeface="Roboto"/>
                <a:ea typeface="Roboto"/>
                <a:cs typeface="Roboto"/>
                <a:sym typeface="Roboto"/>
              </a:rPr>
              <a:t>3. Interfacing headset with </a:t>
            </a:r>
            <a:r>
              <a:rPr lang="en-US" sz="2000" b="0" i="0" u="none" strike="noStrike" cap="none" dirty="0" smtClean="0">
                <a:solidFill>
                  <a:srgbClr val="D9D9D9"/>
                </a:solidFill>
                <a:latin typeface="Roboto"/>
                <a:ea typeface="Roboto"/>
                <a:cs typeface="Roboto"/>
                <a:sym typeface="Roboto"/>
              </a:rPr>
              <a:t>Firebase  </a:t>
            </a:r>
            <a:endParaRPr sz="1400" b="0" i="0" u="none" strike="noStrike" cap="none">
              <a:solidFill>
                <a:srgbClr val="000000"/>
              </a:solidFill>
              <a:latin typeface="Arial"/>
              <a:ea typeface="Arial"/>
              <a:cs typeface="Arial"/>
              <a:sym typeface="Arial"/>
            </a:endParaRPr>
          </a:p>
        </p:txBody>
      </p:sp>
      <p:sp>
        <p:nvSpPr>
          <p:cNvPr id="22" name="Google Shape;402;p43"/>
          <p:cNvSpPr/>
          <p:nvPr/>
        </p:nvSpPr>
        <p:spPr>
          <a:xfrm>
            <a:off x="11029950" y="3049587"/>
            <a:ext cx="520700" cy="519112"/>
          </a:xfrm>
          <a:prstGeom prst="ellipse">
            <a:avLst/>
          </a:prstGeom>
          <a:solidFill>
            <a:srgbClr val="ED245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403;p43"/>
          <p:cNvSpPr txBox="1"/>
          <p:nvPr/>
        </p:nvSpPr>
        <p:spPr>
          <a:xfrm>
            <a:off x="5226050" y="4083050"/>
            <a:ext cx="5637212"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9D9D9"/>
              </a:buClr>
              <a:buSzPts val="2000"/>
              <a:buFont typeface="Roboto"/>
              <a:buNone/>
            </a:pPr>
            <a:r>
              <a:rPr lang="en-US" sz="2000" b="0" i="0" u="none" strike="noStrike" cap="none" dirty="0" smtClean="0">
                <a:solidFill>
                  <a:srgbClr val="D9D9D9"/>
                </a:solidFill>
                <a:latin typeface="Roboto"/>
                <a:ea typeface="Roboto"/>
                <a:cs typeface="Roboto"/>
                <a:sym typeface="Roboto"/>
              </a:rPr>
              <a:t>4.Analysing and playing music </a:t>
            </a:r>
            <a:endParaRPr sz="1400" b="0" i="0" u="none" strike="noStrike" cap="none">
              <a:solidFill>
                <a:srgbClr val="000000"/>
              </a:solidFill>
              <a:latin typeface="Arial"/>
              <a:ea typeface="Arial"/>
              <a:cs typeface="Arial"/>
              <a:sym typeface="Arial"/>
            </a:endParaRPr>
          </a:p>
        </p:txBody>
      </p:sp>
      <p:sp>
        <p:nvSpPr>
          <p:cNvPr id="24" name="Google Shape;404;p43"/>
          <p:cNvSpPr txBox="1"/>
          <p:nvPr/>
        </p:nvSpPr>
        <p:spPr>
          <a:xfrm>
            <a:off x="3743325" y="458787"/>
            <a:ext cx="5640387" cy="6461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600"/>
              <a:buFont typeface="Roboto Medium"/>
              <a:buNone/>
            </a:pPr>
            <a:r>
              <a:rPr lang="en-US" sz="3600" b="1" i="0" u="none" strike="noStrike" cap="none" dirty="0">
                <a:solidFill>
                  <a:schemeClr val="lt1"/>
                </a:solidFill>
                <a:latin typeface="Roboto Medium"/>
                <a:ea typeface="Roboto Medium"/>
                <a:cs typeface="Roboto Medium"/>
                <a:sym typeface="Roboto Medium"/>
              </a:rPr>
              <a:t>MODULE DESCRIPTION</a:t>
            </a:r>
            <a:endParaRPr sz="1400" b="0" i="0" u="none" strike="noStrike" cap="none">
              <a:solidFill>
                <a:srgbClr val="000000"/>
              </a:solidFill>
              <a:latin typeface="Arial"/>
              <a:ea typeface="Arial"/>
              <a:cs typeface="Arial"/>
              <a:sym typeface="Arial"/>
            </a:endParaRPr>
          </a:p>
        </p:txBody>
      </p:sp>
      <p:sp>
        <p:nvSpPr>
          <p:cNvPr id="25" name="Google Shape;405;p43"/>
          <p:cNvSpPr/>
          <p:nvPr/>
        </p:nvSpPr>
        <p:spPr>
          <a:xfrm>
            <a:off x="1165225" y="3794125"/>
            <a:ext cx="1227137" cy="1252537"/>
          </a:xfrm>
          <a:custGeom>
            <a:avLst/>
            <a:gdLst/>
            <a:ahLst/>
            <a:cxnLst/>
            <a:rect l="l" t="t" r="r" b="b"/>
            <a:pathLst>
              <a:path w="689" h="706" extrusionOk="0">
                <a:moveTo>
                  <a:pt x="616" y="279"/>
                </a:moveTo>
                <a:cubicBezTo>
                  <a:pt x="643" y="252"/>
                  <a:pt x="689" y="273"/>
                  <a:pt x="687" y="311"/>
                </a:cubicBezTo>
                <a:cubicBezTo>
                  <a:pt x="681" y="415"/>
                  <a:pt x="681" y="415"/>
                  <a:pt x="681" y="415"/>
                </a:cubicBezTo>
                <a:cubicBezTo>
                  <a:pt x="680" y="424"/>
                  <a:pt x="680" y="424"/>
                  <a:pt x="680" y="424"/>
                </a:cubicBezTo>
                <a:cubicBezTo>
                  <a:pt x="668" y="644"/>
                  <a:pt x="668" y="644"/>
                  <a:pt x="668" y="644"/>
                </a:cubicBezTo>
                <a:cubicBezTo>
                  <a:pt x="667" y="666"/>
                  <a:pt x="650" y="683"/>
                  <a:pt x="629" y="684"/>
                </a:cubicBezTo>
                <a:cubicBezTo>
                  <a:pt x="408" y="697"/>
                  <a:pt x="408" y="697"/>
                  <a:pt x="408" y="697"/>
                </a:cubicBezTo>
                <a:cubicBezTo>
                  <a:pt x="397" y="697"/>
                  <a:pt x="397" y="697"/>
                  <a:pt x="397" y="697"/>
                </a:cubicBezTo>
                <a:cubicBezTo>
                  <a:pt x="295" y="703"/>
                  <a:pt x="295" y="703"/>
                  <a:pt x="295" y="703"/>
                </a:cubicBezTo>
                <a:cubicBezTo>
                  <a:pt x="256" y="706"/>
                  <a:pt x="235" y="659"/>
                  <a:pt x="263" y="632"/>
                </a:cubicBezTo>
                <a:cubicBezTo>
                  <a:pt x="297" y="597"/>
                  <a:pt x="297" y="597"/>
                  <a:pt x="297" y="597"/>
                </a:cubicBezTo>
                <a:cubicBezTo>
                  <a:pt x="71" y="371"/>
                  <a:pt x="71" y="371"/>
                  <a:pt x="71" y="371"/>
                </a:cubicBezTo>
                <a:cubicBezTo>
                  <a:pt x="39" y="340"/>
                  <a:pt x="15" y="302"/>
                  <a:pt x="0" y="260"/>
                </a:cubicBezTo>
                <a:cubicBezTo>
                  <a:pt x="265" y="0"/>
                  <a:pt x="265" y="0"/>
                  <a:pt x="265" y="0"/>
                </a:cubicBezTo>
                <a:cubicBezTo>
                  <a:pt x="580" y="315"/>
                  <a:pt x="580" y="315"/>
                  <a:pt x="580" y="315"/>
                </a:cubicBezTo>
                <a:lnTo>
                  <a:pt x="616" y="279"/>
                </a:lnTo>
                <a:close/>
              </a:path>
            </a:pathLst>
          </a:custGeom>
          <a:solidFill>
            <a:srgbClr val="3333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6" name="Google Shape;406;p43"/>
          <p:cNvPicPr preferRelativeResize="0"/>
          <p:nvPr/>
        </p:nvPicPr>
        <p:blipFill rotWithShape="1">
          <a:blip r:embed="rId2">
            <a:alphaModFix/>
          </a:blip>
          <a:srcRect/>
          <a:stretch/>
        </p:blipFill>
        <p:spPr>
          <a:xfrm>
            <a:off x="2338387" y="3238500"/>
            <a:ext cx="1422400" cy="1181100"/>
          </a:xfrm>
          <a:prstGeom prst="rect">
            <a:avLst/>
          </a:prstGeom>
          <a:noFill/>
          <a:ln>
            <a:noFill/>
          </a:ln>
        </p:spPr>
      </p:pic>
      <p:sp>
        <p:nvSpPr>
          <p:cNvPr id="29" name="Google Shape;409;p43"/>
          <p:cNvSpPr txBox="1"/>
          <p:nvPr/>
        </p:nvSpPr>
        <p:spPr>
          <a:xfrm>
            <a:off x="5548312" y="4921250"/>
            <a:ext cx="5286375"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9D9D9"/>
              </a:buClr>
              <a:buSzPts val="2000"/>
              <a:buFont typeface="Roboto"/>
              <a:buNone/>
            </a:pPr>
            <a:endParaRPr sz="1400" b="0" i="0" u="none" strike="noStrike" cap="none">
              <a:solidFill>
                <a:srgbClr val="000000"/>
              </a:solidFill>
              <a:latin typeface="Arial"/>
              <a:ea typeface="Arial"/>
              <a:cs typeface="Arial"/>
              <a:sym typeface="Arial"/>
            </a:endParaRPr>
          </a:p>
        </p:txBody>
      </p:sp>
      <p:sp>
        <p:nvSpPr>
          <p:cNvPr id="30" name="Google Shape;410;p43"/>
          <p:cNvSpPr txBox="1"/>
          <p:nvPr/>
        </p:nvSpPr>
        <p:spPr>
          <a:xfrm>
            <a:off x="3994150" y="5819775"/>
            <a:ext cx="6883400" cy="4000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9D9D9"/>
              </a:buClr>
              <a:buSzPts val="2000"/>
              <a:buFont typeface="Roboto"/>
              <a:buNone/>
            </a:pPr>
            <a:endParaRPr sz="1400" b="0" i="0" u="none" strike="noStrike" cap="none">
              <a:solidFill>
                <a:srgbClr val="000000"/>
              </a:solidFill>
              <a:latin typeface="Arial"/>
              <a:ea typeface="Arial"/>
              <a:cs typeface="Arial"/>
              <a:sym typeface="Arial"/>
            </a:endParaRPr>
          </a:p>
        </p:txBody>
      </p:sp>
      <p:sp>
        <p:nvSpPr>
          <p:cNvPr id="31" name="Google Shape;411;p43"/>
          <p:cNvSpPr txBox="1"/>
          <p:nvPr/>
        </p:nvSpPr>
        <p:spPr>
          <a:xfrm>
            <a:off x="11644312" y="6465887"/>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2" name="Google Shape;412;p43"/>
          <p:cNvPicPr preferRelativeResize="0"/>
          <p:nvPr/>
        </p:nvPicPr>
        <p:blipFill rotWithShape="1">
          <a:blip r:embed="rId3">
            <a:alphaModFix/>
          </a:blip>
          <a:srcRect/>
          <a:stretch/>
        </p:blipFill>
        <p:spPr>
          <a:xfrm>
            <a:off x="2852737" y="5346700"/>
            <a:ext cx="530225" cy="365125"/>
          </a:xfrm>
          <a:prstGeom prst="rect">
            <a:avLst/>
          </a:prstGeom>
          <a:noFill/>
          <a:ln>
            <a:noFill/>
          </a:ln>
        </p:spPr>
      </p:pic>
      <p:pic>
        <p:nvPicPr>
          <p:cNvPr id="33" name="Google Shape;413;p43"/>
          <p:cNvPicPr preferRelativeResize="0"/>
          <p:nvPr/>
        </p:nvPicPr>
        <p:blipFill rotWithShape="1">
          <a:blip r:embed="rId4">
            <a:alphaModFix/>
          </a:blip>
          <a:srcRect/>
          <a:stretch/>
        </p:blipFill>
        <p:spPr>
          <a:xfrm>
            <a:off x="4327525" y="3048000"/>
            <a:ext cx="488950" cy="438150"/>
          </a:xfrm>
          <a:prstGeom prst="rect">
            <a:avLst/>
          </a:prstGeom>
          <a:noFill/>
          <a:ln>
            <a:noFill/>
          </a:ln>
        </p:spPr>
      </p:pic>
      <p:pic>
        <p:nvPicPr>
          <p:cNvPr id="34" name="Google Shape;414;p43"/>
          <p:cNvPicPr preferRelativeResize="0"/>
          <p:nvPr/>
        </p:nvPicPr>
        <p:blipFill rotWithShape="1">
          <a:blip r:embed="rId5">
            <a:alphaModFix/>
          </a:blip>
          <a:srcRect/>
          <a:stretch/>
        </p:blipFill>
        <p:spPr>
          <a:xfrm>
            <a:off x="1311275" y="3981450"/>
            <a:ext cx="536575" cy="487362"/>
          </a:xfrm>
          <a:prstGeom prst="rect">
            <a:avLst/>
          </a:prstGeom>
          <a:noFill/>
          <a:ln>
            <a:noFill/>
          </a:ln>
        </p:spPr>
      </p:pic>
      <p:pic>
        <p:nvPicPr>
          <p:cNvPr id="35" name="Google Shape;415;p43"/>
          <p:cNvPicPr preferRelativeResize="0"/>
          <p:nvPr/>
        </p:nvPicPr>
        <p:blipFill rotWithShape="1">
          <a:blip r:embed="rId6">
            <a:alphaModFix/>
          </a:blip>
          <a:srcRect/>
          <a:stretch/>
        </p:blipFill>
        <p:spPr>
          <a:xfrm>
            <a:off x="2809875" y="1895475"/>
            <a:ext cx="573087" cy="482600"/>
          </a:xfrm>
          <a:prstGeom prst="rect">
            <a:avLst/>
          </a:prstGeom>
          <a:noFill/>
          <a:ln>
            <a:noFill/>
          </a:ln>
        </p:spPr>
      </p:pic>
      <p:sp>
        <p:nvSpPr>
          <p:cNvPr id="36" name="Slide Number Placeholder 34"/>
          <p:cNvSpPr txBox="1">
            <a:spLocks/>
          </p:cNvSpPr>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fld id="{00000000-1234-1234-1234-123412341234}" type="slidenum">
              <a:rPr kumimoji="0" lang="en-US" sz="1200" b="0" i="0" u="none" strike="noStrike" kern="0" cap="none" spc="0" normalizeH="0" baseline="0" noProof="0" smtClean="0">
                <a:ln>
                  <a:noFill/>
                </a:ln>
                <a:solidFill>
                  <a:srgbClr val="89898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t>20</a:t>
            </a:fld>
            <a:endParaRPr kumimoji="0" lang="en-US" sz="1200" b="0" i="0" u="none" strike="noStrike" kern="0" cap="none" spc="0" normalizeH="0" baseline="0" noProof="0">
              <a:ln>
                <a:noFill/>
              </a:ln>
              <a:solidFill>
                <a:srgbClr val="898989"/>
              </a:solidFill>
              <a:effectLst/>
              <a:uLnTx/>
              <a:uFillTx/>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3" name="Google Shape;420;p44"/>
          <p:cNvSpPr txBox="1"/>
          <p:nvPr/>
        </p:nvSpPr>
        <p:spPr>
          <a:xfrm>
            <a:off x="297625" y="571950"/>
            <a:ext cx="9294600" cy="108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FFFF"/>
                </a:solidFill>
                <a:latin typeface="Calibri"/>
                <a:ea typeface="Calibri"/>
                <a:cs typeface="Calibri"/>
                <a:sym typeface="Calibri"/>
              </a:rPr>
              <a:t>MODULE 1:</a:t>
            </a: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FFFFFF"/>
                </a:solidFill>
                <a:latin typeface="Calibri"/>
                <a:ea typeface="Calibri"/>
                <a:cs typeface="Calibri"/>
                <a:sym typeface="Calibri"/>
              </a:rPr>
              <a:t>SENSING BRAINWAVES:</a:t>
            </a:r>
            <a:endParaRPr sz="3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Electroencephalography (EEG) is an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electrophysiological monitoring method to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record electrical activity of the brain.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It is typically noninvasive, with the electrodes</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 placed along the scalp, although invasive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electrodes are sometimes used, as in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electrocorticography</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4" name="Google Shape;421;p44"/>
          <p:cNvPicPr preferRelativeResize="0"/>
          <p:nvPr/>
        </p:nvPicPr>
        <p:blipFill rotWithShape="1">
          <a:blip r:embed="rId2">
            <a:alphaModFix/>
          </a:blip>
          <a:srcRect/>
          <a:stretch/>
        </p:blipFill>
        <p:spPr>
          <a:xfrm>
            <a:off x="6803790" y="1168800"/>
            <a:ext cx="4552231" cy="4715459"/>
          </a:xfrm>
          <a:prstGeom prst="rect">
            <a:avLst/>
          </a:prstGeom>
          <a:noFill/>
          <a:ln>
            <a:noFill/>
          </a:ln>
        </p:spPr>
      </p:pic>
      <p:sp>
        <p:nvSpPr>
          <p:cNvPr id="5" name="Slide Number Placeholder 3"/>
          <p:cNvSpPr txBox="1">
            <a:spLocks/>
          </p:cNvSpPr>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fld id="{00000000-1234-1234-1234-123412341234}" type="slidenum">
              <a:rPr kumimoji="0" lang="en-US" sz="1200" b="0" i="0" u="none" strike="noStrike" kern="0" cap="none" spc="0" normalizeH="0" baseline="0" noProof="0" smtClean="0">
                <a:ln>
                  <a:noFill/>
                </a:ln>
                <a:solidFill>
                  <a:srgbClr val="89898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t>21</a:t>
            </a:fld>
            <a:endParaRPr kumimoji="0" lang="en-US" sz="1200" b="0" i="0" u="none" strike="noStrike" kern="0" cap="none" spc="0" normalizeH="0" baseline="0" noProof="0">
              <a:ln>
                <a:noFill/>
              </a:ln>
              <a:solidFill>
                <a:srgbClr val="898989"/>
              </a:solidFill>
              <a:effectLst/>
              <a:uLnTx/>
              <a:uFillTx/>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3" name="Google Shape;426;p45"/>
          <p:cNvSpPr txBox="1"/>
          <p:nvPr/>
        </p:nvSpPr>
        <p:spPr>
          <a:xfrm>
            <a:off x="364775" y="429775"/>
            <a:ext cx="97764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FFFF"/>
                </a:solidFill>
                <a:latin typeface="Calibri"/>
                <a:ea typeface="Calibri"/>
                <a:cs typeface="Calibri"/>
                <a:sym typeface="Calibri"/>
              </a:rPr>
              <a:t>MODULE 2:</a:t>
            </a: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FFFFFF"/>
                </a:solidFill>
                <a:latin typeface="Calibri"/>
                <a:ea typeface="Calibri"/>
                <a:cs typeface="Calibri"/>
                <a:sym typeface="Calibri"/>
              </a:rPr>
              <a:t>SMART MUSIC PLAYER</a:t>
            </a:r>
            <a:endParaRPr sz="3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Music Player lets you manage all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your music files quickly and easily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 This audio player supports almost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all types of mp3 , midi ,wav ,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flac raw aac files and other audio </a:t>
            </a: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formats </a:t>
            </a:r>
            <a:endParaRPr sz="2400" b="0" i="0" u="none" strike="noStrike" cap="none">
              <a:solidFill>
                <a:srgbClr val="FFFFFF"/>
              </a:solidFill>
              <a:latin typeface="Calibri"/>
              <a:ea typeface="Calibri"/>
              <a:cs typeface="Calibri"/>
              <a:sym typeface="Calibri"/>
            </a:endParaRPr>
          </a:p>
        </p:txBody>
      </p:sp>
      <p:sp>
        <p:nvSpPr>
          <p:cNvPr id="4" name="Slide Number Placeholder 3"/>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fld id="{00000000-1234-1234-1234-123412341234}" type="slidenum">
              <a:rPr kumimoji="0" lang="en-US" sz="1200" b="0" i="0" u="none" strike="noStrike" kern="0" cap="none" spc="0" normalizeH="0" baseline="0" noProof="0" smtClean="0">
                <a:ln>
                  <a:noFill/>
                </a:ln>
                <a:solidFill>
                  <a:srgbClr val="89898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t>22</a:t>
            </a:fld>
            <a:endParaRPr kumimoji="0" lang="en-US" sz="1200" b="0" i="0" u="none" strike="noStrike" kern="0" cap="none" spc="0" normalizeH="0" baseline="0" noProof="0">
              <a:ln>
                <a:noFill/>
              </a:ln>
              <a:solidFill>
                <a:srgbClr val="898989"/>
              </a:solidFill>
              <a:effectLst/>
              <a:uLnTx/>
              <a:uFillTx/>
              <a:latin typeface="Calibri"/>
              <a:ea typeface="Calibri"/>
              <a:cs typeface="Calibri"/>
              <a:sym typeface="Calibri"/>
            </a:endParaRPr>
          </a:p>
        </p:txBody>
      </p:sp>
      <p:pic>
        <p:nvPicPr>
          <p:cNvPr id="5" name="Google Shape;516;p52"/>
          <p:cNvPicPr preferRelativeResize="0"/>
          <p:nvPr/>
        </p:nvPicPr>
        <p:blipFill rotWithShape="1">
          <a:blip r:embed="rId2">
            <a:alphaModFix/>
          </a:blip>
          <a:srcRect/>
          <a:stretch/>
        </p:blipFill>
        <p:spPr>
          <a:xfrm>
            <a:off x="6716663" y="1685437"/>
            <a:ext cx="3133725" cy="444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4" name="Google Shape;420;p44"/>
          <p:cNvSpPr txBox="1"/>
          <p:nvPr/>
        </p:nvSpPr>
        <p:spPr>
          <a:xfrm>
            <a:off x="297624" y="571950"/>
            <a:ext cx="6553342" cy="6378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FFFF"/>
                </a:solidFill>
                <a:latin typeface="Calibri"/>
                <a:ea typeface="Calibri"/>
                <a:cs typeface="Calibri"/>
                <a:sym typeface="Calibri"/>
              </a:rPr>
              <a:t>MODULE </a:t>
            </a:r>
            <a:r>
              <a:rPr lang="en-US" sz="3600" b="0" i="0" u="none" strike="noStrike" cap="none" dirty="0" smtClean="0">
                <a:solidFill>
                  <a:srgbClr val="FFFFFF"/>
                </a:solidFill>
                <a:latin typeface="Calibri"/>
                <a:ea typeface="Calibri"/>
                <a:cs typeface="Calibri"/>
                <a:sym typeface="Calibri"/>
              </a:rPr>
              <a:t>3:</a:t>
            </a: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a:p>
            <a:pPr lvl="0">
              <a:buSzPts val="3000"/>
            </a:pPr>
            <a:r>
              <a:rPr lang="en-US" sz="3200" dirty="0" smtClean="0">
                <a:solidFill>
                  <a:srgbClr val="D9D9D9"/>
                </a:solidFill>
                <a:latin typeface="Roboto"/>
                <a:ea typeface="Roboto"/>
                <a:cs typeface="Roboto"/>
                <a:sym typeface="Roboto"/>
              </a:rPr>
              <a:t>Interfacing headset with Firebase </a:t>
            </a:r>
            <a:r>
              <a:rPr lang="en-US" sz="3000" b="0" i="0" u="none" strike="noStrike" cap="none" dirty="0" smtClean="0">
                <a:solidFill>
                  <a:srgbClr val="FFFFFF"/>
                </a:solidFill>
                <a:latin typeface="Calibri"/>
                <a:ea typeface="Calibri"/>
                <a:cs typeface="Calibri"/>
                <a:sym typeface="Calibri"/>
              </a:rPr>
              <a:t>:</a:t>
            </a:r>
            <a:endParaRPr sz="3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smtClean="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pic>
        <p:nvPicPr>
          <p:cNvPr id="5" name="image16.png"/>
          <p:cNvPicPr/>
          <p:nvPr/>
        </p:nvPicPr>
        <p:blipFill>
          <a:blip r:embed="rId2"/>
          <a:srcRect/>
          <a:stretch>
            <a:fillRect/>
          </a:stretch>
        </p:blipFill>
        <p:spPr>
          <a:xfrm>
            <a:off x="5727896" y="2567256"/>
            <a:ext cx="5943600" cy="3721100"/>
          </a:xfrm>
          <a:prstGeom prst="rect">
            <a:avLst/>
          </a:prstGeom>
          <a:ln/>
        </p:spPr>
      </p:pic>
      <p:sp>
        <p:nvSpPr>
          <p:cNvPr id="7" name="Rectangle 6"/>
          <p:cNvSpPr/>
          <p:nvPr/>
        </p:nvSpPr>
        <p:spPr>
          <a:xfrm>
            <a:off x="309490" y="2553229"/>
            <a:ext cx="5219114" cy="1938992"/>
          </a:xfrm>
          <a:prstGeom prst="rect">
            <a:avLst/>
          </a:prstGeom>
        </p:spPr>
        <p:txBody>
          <a:bodyPr wrap="square">
            <a:spAutoFit/>
          </a:bodyPr>
          <a:lstStyle/>
          <a:p>
            <a:pPr lvl="0">
              <a:buSzPts val="2400"/>
            </a:pPr>
            <a:r>
              <a:rPr lang="en-US" sz="2400" dirty="0" smtClean="0">
                <a:solidFill>
                  <a:schemeClr val="bg1"/>
                </a:solidFill>
                <a:latin typeface="Calibri"/>
                <a:ea typeface="Calibri"/>
                <a:cs typeface="Calibri"/>
                <a:sym typeface="Calibri"/>
              </a:rPr>
              <a:t>Using wifi which is inbuilt option in </a:t>
            </a:r>
            <a:r>
              <a:rPr lang="en-US" sz="2400" dirty="0" err="1" smtClean="0">
                <a:solidFill>
                  <a:schemeClr val="bg1"/>
                </a:solidFill>
                <a:latin typeface="Calibri"/>
                <a:ea typeface="Calibri"/>
                <a:cs typeface="Calibri"/>
                <a:sym typeface="Calibri"/>
              </a:rPr>
              <a:t>Nodemcu</a:t>
            </a:r>
            <a:r>
              <a:rPr lang="en-US" sz="2400" dirty="0" smtClean="0">
                <a:solidFill>
                  <a:schemeClr val="bg1"/>
                </a:solidFill>
                <a:latin typeface="Calibri"/>
                <a:ea typeface="Calibri"/>
                <a:cs typeface="Calibri"/>
                <a:sym typeface="Calibri"/>
              </a:rPr>
              <a:t> board we can transmit  data from EEG sensor to Firebase server ,where we can store and use that data to play song s in mobile app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3" name="Slide Number Placeholder 1"/>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fld id="{00000000-1234-1234-1234-123412341234}" type="slidenum">
              <a:rPr kumimoji="0" lang="en-US" sz="1200" b="0" i="0" u="none" strike="noStrike" kern="0" cap="none" spc="0" normalizeH="0" baseline="0" noProof="0" smtClean="0">
                <a:ln>
                  <a:noFill/>
                </a:ln>
                <a:solidFill>
                  <a:srgbClr val="89898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t>24</a:t>
            </a:fld>
            <a:endParaRPr kumimoji="0" lang="en-US" sz="1200" b="0" i="0" u="none" strike="noStrike" kern="0" cap="none" spc="0" normalizeH="0" baseline="0" noProof="0">
              <a:ln>
                <a:noFill/>
              </a:ln>
              <a:solidFill>
                <a:srgbClr val="898989"/>
              </a:solidFill>
              <a:effectLst/>
              <a:uLnTx/>
              <a:uFillTx/>
              <a:latin typeface="Calibri"/>
              <a:ea typeface="Calibri"/>
              <a:cs typeface="Calibri"/>
              <a:sym typeface="Calibri"/>
            </a:endParaRPr>
          </a:p>
        </p:txBody>
      </p:sp>
      <p:sp>
        <p:nvSpPr>
          <p:cNvPr id="4" name="Google Shape;420;p44"/>
          <p:cNvSpPr txBox="1"/>
          <p:nvPr/>
        </p:nvSpPr>
        <p:spPr>
          <a:xfrm>
            <a:off x="297624" y="571950"/>
            <a:ext cx="6553342" cy="6378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FFFFFF"/>
                </a:solidFill>
                <a:latin typeface="Calibri"/>
                <a:ea typeface="Calibri"/>
                <a:cs typeface="Calibri"/>
                <a:sym typeface="Calibri"/>
              </a:rPr>
              <a:t>MODULE </a:t>
            </a:r>
            <a:r>
              <a:rPr lang="en-US" sz="3600" dirty="0" smtClean="0">
                <a:solidFill>
                  <a:srgbClr val="FFFFFF"/>
                </a:solidFill>
                <a:latin typeface="Calibri"/>
                <a:ea typeface="Calibri"/>
                <a:cs typeface="Calibri"/>
                <a:sym typeface="Calibri"/>
              </a:rPr>
              <a:t>4</a:t>
            </a:r>
            <a:r>
              <a:rPr lang="en-US" sz="3600" b="0" i="0" u="none" strike="noStrike" cap="none" dirty="0" smtClean="0">
                <a:solidFill>
                  <a:srgbClr val="FFFFFF"/>
                </a:solidFill>
                <a:latin typeface="Calibri"/>
                <a:ea typeface="Calibri"/>
                <a:cs typeface="Calibri"/>
                <a:sym typeface="Calibri"/>
              </a:rPr>
              <a:t>:</a:t>
            </a:r>
            <a:endParaRPr sz="3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a:p>
            <a:pPr lvl="0">
              <a:buSzPts val="3000"/>
            </a:pPr>
            <a:r>
              <a:rPr lang="en-US" sz="3200" dirty="0" smtClean="0">
                <a:solidFill>
                  <a:srgbClr val="D9D9D9"/>
                </a:solidFill>
                <a:latin typeface="Roboto"/>
                <a:ea typeface="Roboto"/>
                <a:cs typeface="Roboto"/>
                <a:sym typeface="Roboto"/>
              </a:rPr>
              <a:t>Analysing and playing music </a:t>
            </a:r>
            <a:r>
              <a:rPr lang="en-US" sz="3000" b="0" i="0" u="none" strike="noStrike" cap="none" dirty="0" smtClean="0">
                <a:solidFill>
                  <a:srgbClr val="FFFFFF"/>
                </a:solidFill>
                <a:latin typeface="Calibri"/>
                <a:ea typeface="Calibri"/>
                <a:cs typeface="Calibri"/>
                <a:sym typeface="Calibri"/>
              </a:rPr>
              <a:t>:</a:t>
            </a:r>
            <a:endParaRPr sz="3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smtClean="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6" name="Rectangle 5"/>
          <p:cNvSpPr/>
          <p:nvPr/>
        </p:nvSpPr>
        <p:spPr>
          <a:xfrm>
            <a:off x="309490" y="2553229"/>
            <a:ext cx="5219114" cy="1938992"/>
          </a:xfrm>
          <a:prstGeom prst="rect">
            <a:avLst/>
          </a:prstGeom>
        </p:spPr>
        <p:txBody>
          <a:bodyPr wrap="square">
            <a:spAutoFit/>
          </a:bodyPr>
          <a:lstStyle/>
          <a:p>
            <a:pPr lvl="0">
              <a:buSzPts val="2400"/>
            </a:pPr>
            <a:r>
              <a:rPr lang="en-US" sz="2400" dirty="0" smtClean="0">
                <a:solidFill>
                  <a:schemeClr val="bg1"/>
                </a:solidFill>
                <a:latin typeface="Calibri"/>
                <a:ea typeface="Calibri"/>
                <a:cs typeface="Calibri"/>
                <a:sym typeface="Calibri"/>
              </a:rPr>
              <a:t>After  getting data from Firebase base server ,the values  are divided into sets and sets  are named as hyper ,moderate and normal and according to those values the songs get played</a:t>
            </a:r>
            <a:endParaRPr lang="en-US" sz="2400" dirty="0" smtClean="0">
              <a:solidFill>
                <a:schemeClr val="bg1"/>
              </a:solidFill>
              <a:latin typeface="Calibri"/>
              <a:ea typeface="Calibri"/>
              <a:cs typeface="Calibri"/>
              <a:sym typeface="Calibri"/>
            </a:endParaRPr>
          </a:p>
        </p:txBody>
      </p:sp>
      <p:pic>
        <p:nvPicPr>
          <p:cNvPr id="7" name="image7.jpg"/>
          <p:cNvPicPr/>
          <p:nvPr/>
        </p:nvPicPr>
        <p:blipFill>
          <a:blip r:embed="rId2" cstate="print"/>
          <a:srcRect/>
          <a:stretch>
            <a:fillRect/>
          </a:stretch>
        </p:blipFill>
        <p:spPr>
          <a:xfrm>
            <a:off x="8779915" y="2403063"/>
            <a:ext cx="2341266" cy="3908809"/>
          </a:xfrm>
          <a:prstGeom prst="rect">
            <a:avLst/>
          </a:prstGeo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3" name="Google Shape;432;p46"/>
          <p:cNvSpPr/>
          <p:nvPr/>
        </p:nvSpPr>
        <p:spPr>
          <a:xfrm>
            <a:off x="7994650" y="1066800"/>
            <a:ext cx="3538537" cy="1727200"/>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433;p46"/>
          <p:cNvSpPr/>
          <p:nvPr/>
        </p:nvSpPr>
        <p:spPr>
          <a:xfrm>
            <a:off x="8024812" y="3092450"/>
            <a:ext cx="3478212" cy="1727200"/>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767171"/>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434;p46"/>
          <p:cNvSpPr txBox="1"/>
          <p:nvPr/>
        </p:nvSpPr>
        <p:spPr>
          <a:xfrm>
            <a:off x="8275637" y="1290637"/>
            <a:ext cx="2976562" cy="10223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Huge Raw EEG values to be interpreted in fraction of seconds</a:t>
            </a:r>
            <a:endParaRPr sz="1400" b="0" i="0" u="none" strike="noStrike" cap="none">
              <a:solidFill>
                <a:srgbClr val="000000"/>
              </a:solidFill>
              <a:latin typeface="Arial"/>
              <a:ea typeface="Arial"/>
              <a:cs typeface="Arial"/>
              <a:sym typeface="Arial"/>
            </a:endParaRPr>
          </a:p>
        </p:txBody>
      </p:sp>
      <p:sp>
        <p:nvSpPr>
          <p:cNvPr id="6" name="Google Shape;435;p46"/>
          <p:cNvSpPr txBox="1"/>
          <p:nvPr/>
        </p:nvSpPr>
        <p:spPr>
          <a:xfrm>
            <a:off x="668337" y="327025"/>
            <a:ext cx="3540125"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COMPLEXITY</a:t>
            </a:r>
            <a:endParaRPr sz="1400" b="0" i="0" u="none" strike="noStrike" cap="none">
              <a:solidFill>
                <a:srgbClr val="000000"/>
              </a:solidFill>
              <a:latin typeface="Arial"/>
              <a:ea typeface="Arial"/>
              <a:cs typeface="Arial"/>
              <a:sym typeface="Arial"/>
            </a:endParaRPr>
          </a:p>
        </p:txBody>
      </p:sp>
      <p:sp>
        <p:nvSpPr>
          <p:cNvPr id="7" name="Google Shape;436;p46"/>
          <p:cNvSpPr txBox="1"/>
          <p:nvPr/>
        </p:nvSpPr>
        <p:spPr>
          <a:xfrm>
            <a:off x="8275637" y="3444875"/>
            <a:ext cx="2797175" cy="102235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lt1"/>
              </a:buClr>
              <a:buSzPts val="1400"/>
              <a:buFont typeface="Noto Sans Symbols"/>
              <a:buChar char="▪"/>
            </a:pPr>
            <a:r>
              <a:rPr lang="en-US" sz="1400" b="0" i="0" u="none" strike="noStrike" cap="none" dirty="0">
                <a:solidFill>
                  <a:schemeClr val="lt1"/>
                </a:solidFill>
                <a:latin typeface="Roboto"/>
                <a:ea typeface="Roboto"/>
                <a:cs typeface="Roboto"/>
                <a:sym typeface="Roboto"/>
              </a:rPr>
              <a:t>Non sync and Default data at certain instances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p:txBody>
      </p:sp>
      <p:sp>
        <p:nvSpPr>
          <p:cNvPr id="8" name="Google Shape;437;p46"/>
          <p:cNvSpPr txBox="1"/>
          <p:nvPr/>
        </p:nvSpPr>
        <p:spPr>
          <a:xfrm>
            <a:off x="11734800" y="6227762"/>
            <a:ext cx="493712"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9" name="Google Shape;438;p46"/>
          <p:cNvSpPr/>
          <p:nvPr/>
        </p:nvSpPr>
        <p:spPr>
          <a:xfrm>
            <a:off x="8115300" y="5118100"/>
            <a:ext cx="3540125" cy="1727200"/>
          </a:xfrm>
          <a:custGeom>
            <a:avLst/>
            <a:gdLst/>
            <a:ahLst/>
            <a:cxnLst/>
            <a:rect l="l" t="t" r="r" b="b"/>
            <a:pathLst>
              <a:path w="1243" h="998" extrusionOk="0">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ln>
          <a:effectLst>
            <a:outerShdw blurRad="63500" dist="126999" dir="8279985">
              <a:srgbClr val="000000">
                <a:alpha val="3921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439;p46"/>
          <p:cNvSpPr txBox="1"/>
          <p:nvPr/>
        </p:nvSpPr>
        <p:spPr>
          <a:xfrm>
            <a:off x="8418512" y="5418137"/>
            <a:ext cx="2690812" cy="102235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FFFFFF"/>
              </a:buClr>
              <a:buSzPts val="1400"/>
              <a:buFont typeface="Noto Sans Symbols"/>
              <a:buChar char="▪"/>
            </a:pPr>
            <a:r>
              <a:rPr lang="en-US" sz="1400" b="0" i="0" u="none" strike="noStrike" cap="none" dirty="0">
                <a:solidFill>
                  <a:srgbClr val="FFFFFF"/>
                </a:solidFill>
                <a:latin typeface="Roboto"/>
                <a:ea typeface="Roboto"/>
                <a:cs typeface="Roboto"/>
                <a:sym typeface="Roboto"/>
              </a:rPr>
              <a:t> Amplification of signals are required</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FFFFFF"/>
              </a:buClr>
              <a:buSzPts val="1400"/>
              <a:buFont typeface="Noto Sans Symbols"/>
              <a:buChar char="▪"/>
            </a:pPr>
            <a:r>
              <a:rPr lang="en-US" sz="1400" b="0" i="0" u="none" strike="noStrike" cap="none" dirty="0">
                <a:solidFill>
                  <a:srgbClr val="FFFFFF"/>
                </a:solidFill>
                <a:latin typeface="Roboto"/>
                <a:ea typeface="Roboto"/>
                <a:cs typeface="Roboto"/>
                <a:sym typeface="Roboto"/>
              </a:rPr>
              <a:t> Decoding data formats</a:t>
            </a:r>
            <a:endParaRPr sz="1400" b="0" i="0" u="none" strike="noStrike" cap="none">
              <a:solidFill>
                <a:srgbClr val="000000"/>
              </a:solidFill>
              <a:latin typeface="Arial"/>
              <a:ea typeface="Arial"/>
              <a:cs typeface="Arial"/>
              <a:sym typeface="Arial"/>
            </a:endParaRPr>
          </a:p>
        </p:txBody>
      </p:sp>
      <p:pic>
        <p:nvPicPr>
          <p:cNvPr id="11" name="Google Shape;440;p46"/>
          <p:cNvPicPr preferRelativeResize="0"/>
          <p:nvPr/>
        </p:nvPicPr>
        <p:blipFill rotWithShape="1">
          <a:blip r:embed="rId2">
            <a:alphaModFix/>
          </a:blip>
          <a:srcRect b="59603"/>
          <a:stretch/>
        </p:blipFill>
        <p:spPr>
          <a:xfrm>
            <a:off x="668337" y="3951287"/>
            <a:ext cx="6516687" cy="1279525"/>
          </a:xfrm>
          <a:prstGeom prst="rect">
            <a:avLst/>
          </a:prstGeom>
          <a:noFill/>
          <a:ln>
            <a:noFill/>
          </a:ln>
        </p:spPr>
      </p:pic>
      <p:pic>
        <p:nvPicPr>
          <p:cNvPr id="12" name="Google Shape;441;p46"/>
          <p:cNvPicPr preferRelativeResize="0"/>
          <p:nvPr/>
        </p:nvPicPr>
        <p:blipFill rotWithShape="1">
          <a:blip r:embed="rId3">
            <a:alphaModFix/>
          </a:blip>
          <a:srcRect b="56860"/>
          <a:stretch/>
        </p:blipFill>
        <p:spPr>
          <a:xfrm>
            <a:off x="668337" y="5418137"/>
            <a:ext cx="6516687" cy="1409700"/>
          </a:xfrm>
          <a:prstGeom prst="rect">
            <a:avLst/>
          </a:prstGeom>
          <a:noFill/>
          <a:ln>
            <a:noFill/>
          </a:ln>
        </p:spPr>
      </p:pic>
      <p:pic>
        <p:nvPicPr>
          <p:cNvPr id="13" name="Google Shape;442;p46"/>
          <p:cNvPicPr preferRelativeResize="0"/>
          <p:nvPr/>
        </p:nvPicPr>
        <p:blipFill rotWithShape="1">
          <a:blip r:embed="rId4">
            <a:alphaModFix/>
          </a:blip>
          <a:srcRect/>
          <a:stretch/>
        </p:blipFill>
        <p:spPr>
          <a:xfrm>
            <a:off x="4816475" y="1250950"/>
            <a:ext cx="2895600" cy="2509837"/>
          </a:xfrm>
          <a:prstGeom prst="rect">
            <a:avLst/>
          </a:prstGeom>
          <a:noFill/>
          <a:ln>
            <a:noFill/>
          </a:ln>
        </p:spPr>
      </p:pic>
      <p:pic>
        <p:nvPicPr>
          <p:cNvPr id="14" name="Google Shape;443;p46"/>
          <p:cNvPicPr preferRelativeResize="0"/>
          <p:nvPr/>
        </p:nvPicPr>
        <p:blipFill rotWithShape="1">
          <a:blip r:embed="rId5">
            <a:alphaModFix/>
          </a:blip>
          <a:srcRect/>
          <a:stretch/>
        </p:blipFill>
        <p:spPr>
          <a:xfrm>
            <a:off x="901700" y="1250950"/>
            <a:ext cx="3600450" cy="2509837"/>
          </a:xfrm>
          <a:prstGeom prst="rect">
            <a:avLst/>
          </a:prstGeom>
          <a:noFill/>
          <a:ln>
            <a:noFill/>
          </a:ln>
        </p:spPr>
      </p:pic>
      <p:sp>
        <p:nvSpPr>
          <p:cNvPr id="15" name="Slide Number Placeholder 13"/>
          <p:cNvSpPr txBox="1">
            <a:spLocks/>
          </p:cNvSpPr>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fld id="{00000000-1234-1234-1234-123412341234}" type="slidenum">
              <a:rPr kumimoji="0" lang="en-US" sz="1200" b="0" i="0" u="none" strike="noStrike" kern="0" cap="none" spc="0" normalizeH="0" baseline="0" noProof="0" smtClean="0">
                <a:ln>
                  <a:noFill/>
                </a:ln>
                <a:solidFill>
                  <a:srgbClr val="898989"/>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1200"/>
                <a:buFont typeface="Calibri"/>
                <a:buNone/>
                <a:tabLst/>
                <a:defRPr/>
              </a:pPr>
              <a:t>25</a:t>
            </a:fld>
            <a:endParaRPr kumimoji="0" lang="en-US" sz="1200" b="0" i="0" u="none" strike="noStrike" kern="0" cap="none" spc="0" normalizeH="0" baseline="0" noProof="0">
              <a:ln>
                <a:noFill/>
              </a:ln>
              <a:solidFill>
                <a:srgbClr val="898989"/>
              </a:solidFill>
              <a:effectLst/>
              <a:uLnTx/>
              <a:uFillTx/>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16" name="Google Shape;435;p46"/>
          <p:cNvSpPr txBox="1"/>
          <p:nvPr/>
        </p:nvSpPr>
        <p:spPr>
          <a:xfrm>
            <a:off x="668337" y="327025"/>
            <a:ext cx="3540125"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smtClean="0">
                <a:solidFill>
                  <a:schemeClr val="lt1"/>
                </a:solidFill>
                <a:latin typeface="Roboto Medium"/>
                <a:ea typeface="Roboto Medium"/>
                <a:cs typeface="Roboto Medium"/>
                <a:sym typeface="Roboto Medium"/>
              </a:rPr>
              <a:t>SAMPLE CODE :</a:t>
            </a:r>
            <a:endParaRPr sz="1400" b="0" i="0" u="none" strike="noStrike" cap="none">
              <a:solidFill>
                <a:srgbClr val="000000"/>
              </a:solidFill>
              <a:latin typeface="Arial"/>
              <a:ea typeface="Arial"/>
              <a:cs typeface="Arial"/>
              <a:sym typeface="Arial"/>
            </a:endParaRPr>
          </a:p>
        </p:txBody>
      </p:sp>
      <p:sp>
        <p:nvSpPr>
          <p:cNvPr id="1025" name="Rectangle 1"/>
          <p:cNvSpPr>
            <a:spLocks noChangeArrowheads="1"/>
          </p:cNvSpPr>
          <p:nvPr/>
        </p:nvSpPr>
        <p:spPr bwMode="auto">
          <a:xfrm>
            <a:off x="1209822" y="1420835"/>
            <a:ext cx="7343335"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800" dirty="0" smtClean="0">
                <a:solidFill>
                  <a:schemeClr val="bg1"/>
                </a:solidFill>
              </a:rPr>
              <a:t>void callback(char* topic, byte* payload, unsigned </a:t>
            </a:r>
            <a:r>
              <a:rPr lang="en-US" sz="1800" dirty="0" err="1" smtClean="0">
                <a:solidFill>
                  <a:schemeClr val="bg1"/>
                </a:solidFill>
              </a:rPr>
              <a:t>int</a:t>
            </a:r>
            <a:r>
              <a:rPr lang="en-US" sz="1800" dirty="0" smtClean="0">
                <a:solidFill>
                  <a:schemeClr val="bg1"/>
                </a:solidFill>
              </a:rPr>
              <a:t> length) {</a:t>
            </a:r>
          </a:p>
          <a:p>
            <a:r>
              <a:rPr lang="en-US" sz="1800" dirty="0" smtClean="0">
                <a:solidFill>
                  <a:schemeClr val="bg1"/>
                </a:solidFill>
              </a:rPr>
              <a:t>  char p[length + 1];</a:t>
            </a:r>
          </a:p>
          <a:p>
            <a:r>
              <a:rPr lang="en-US" sz="1800" dirty="0" smtClean="0">
                <a:solidFill>
                  <a:schemeClr val="bg1"/>
                </a:solidFill>
              </a:rPr>
              <a:t>  </a:t>
            </a:r>
            <a:r>
              <a:rPr lang="en-US" sz="1800" dirty="0" err="1" smtClean="0">
                <a:solidFill>
                  <a:schemeClr val="bg1"/>
                </a:solidFill>
              </a:rPr>
              <a:t>memcpy</a:t>
            </a:r>
            <a:r>
              <a:rPr lang="en-US" sz="1800" dirty="0" smtClean="0">
                <a:solidFill>
                  <a:schemeClr val="bg1"/>
                </a:solidFill>
              </a:rPr>
              <a:t>(p, payload, length);</a:t>
            </a:r>
          </a:p>
          <a:p>
            <a:r>
              <a:rPr lang="en-US" sz="1800" dirty="0" smtClean="0">
                <a:solidFill>
                  <a:schemeClr val="bg1"/>
                </a:solidFill>
              </a:rPr>
              <a:t>  p[length] = NULL;</a:t>
            </a:r>
          </a:p>
          <a:p>
            <a:r>
              <a:rPr lang="en-US" sz="1800" dirty="0" smtClean="0">
                <a:solidFill>
                  <a:schemeClr val="bg1"/>
                </a:solidFill>
              </a:rPr>
              <a:t>  </a:t>
            </a:r>
            <a:r>
              <a:rPr lang="en-US" sz="1800" dirty="0" err="1" smtClean="0">
                <a:solidFill>
                  <a:schemeClr val="bg1"/>
                </a:solidFill>
              </a:rPr>
              <a:t>Serial.write</a:t>
            </a:r>
            <a:r>
              <a:rPr lang="en-US" sz="1800" dirty="0" smtClean="0">
                <a:solidFill>
                  <a:schemeClr val="bg1"/>
                </a:solidFill>
              </a:rPr>
              <a:t>(payload, length);</a:t>
            </a:r>
          </a:p>
          <a:p>
            <a:r>
              <a:rPr lang="en-US" sz="1800" dirty="0" smtClean="0">
                <a:solidFill>
                  <a:schemeClr val="bg1"/>
                </a:solidFill>
              </a:rPr>
              <a:t>  </a:t>
            </a:r>
            <a:r>
              <a:rPr lang="en-US" sz="1800" dirty="0" err="1" smtClean="0">
                <a:solidFill>
                  <a:schemeClr val="bg1"/>
                </a:solidFill>
              </a:rPr>
              <a:t>Serial.println</a:t>
            </a:r>
            <a:r>
              <a:rPr lang="en-US" sz="1800" dirty="0" smtClean="0">
                <a:solidFill>
                  <a:schemeClr val="bg1"/>
                </a:solidFill>
              </a:rPr>
              <a:t>(topic);</a:t>
            </a:r>
          </a:p>
          <a:p>
            <a:r>
              <a:rPr lang="en-US" sz="1800" dirty="0" smtClean="0">
                <a:solidFill>
                  <a:schemeClr val="bg1"/>
                </a:solidFill>
              </a:rPr>
              <a:t>}</a:t>
            </a:r>
            <a:endParaRPr lang="en-US" sz="1800" dirty="0">
              <a:solidFill>
                <a:schemeClr val="bg1"/>
              </a:solidFill>
            </a:endParaRPr>
          </a:p>
        </p:txBody>
      </p:sp>
      <p:sp>
        <p:nvSpPr>
          <p:cNvPr id="1026" name="Rectangle 2"/>
          <p:cNvSpPr>
            <a:spLocks noChangeArrowheads="1"/>
          </p:cNvSpPr>
          <p:nvPr/>
        </p:nvSpPr>
        <p:spPr bwMode="auto">
          <a:xfrm>
            <a:off x="1266092" y="3488788"/>
            <a:ext cx="5556739"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void reconnect() {</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 Loop until we're reconnected</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while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client.connected</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Serial.println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("Attempting MQTT connection...");</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800" dirty="0" smtClean="0">
                <a:solidFill>
                  <a:schemeClr val="bg1"/>
                </a:solidFill>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800" dirty="0" smtClean="0">
                <a:solidFill>
                  <a:schemeClr val="bg1"/>
                </a:solidFill>
                <a:latin typeface="Arial" pitchFamily="34" charset="0"/>
                <a:cs typeface="Arial"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4" name="Google Shape;435;p46"/>
          <p:cNvSpPr txBox="1"/>
          <p:nvPr/>
        </p:nvSpPr>
        <p:spPr>
          <a:xfrm>
            <a:off x="668337" y="327025"/>
            <a:ext cx="3540125"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dirty="0" smtClean="0">
                <a:solidFill>
                  <a:schemeClr val="lt1"/>
                </a:solidFill>
                <a:latin typeface="Roboto Medium"/>
                <a:ea typeface="Roboto Medium"/>
                <a:sym typeface="Roboto Medium"/>
              </a:rPr>
              <a:t>ANDROID CODE :</a:t>
            </a:r>
            <a:endParaRPr sz="1400" b="0" i="0" u="none" strike="noStrike" cap="none">
              <a:solidFill>
                <a:srgbClr val="000000"/>
              </a:solidFill>
              <a:latin typeface="Arial"/>
              <a:ea typeface="Arial"/>
              <a:cs typeface="Arial"/>
              <a:sym typeface="Arial"/>
            </a:endParaRPr>
          </a:p>
        </p:txBody>
      </p:sp>
      <p:sp>
        <p:nvSpPr>
          <p:cNvPr id="81921" name="Rectangle 1"/>
          <p:cNvSpPr>
            <a:spLocks noChangeArrowheads="1"/>
          </p:cNvSpPr>
          <p:nvPr/>
        </p:nvSpPr>
        <p:spPr bwMode="auto">
          <a:xfrm>
            <a:off x="1575580" y="1195752"/>
            <a:ext cx="9256542"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1"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xml version="1.0" encoding="utf-8"</a:t>
            </a:r>
            <a:r>
              <a:rPr kumimoji="0" lang="en-US" sz="1800" b="0" i="1" u="none" strike="noStrike" cap="none" normalizeH="0" baseline="0" dirty="0" smtClean="0">
                <a:ln>
                  <a:noFill/>
                </a:ln>
                <a:solidFill>
                  <a:schemeClr val="bg1"/>
                </a:solidFill>
                <a:effectLst/>
                <a:latin typeface="Arial" pitchFamily="34" charset="0"/>
                <a:ea typeface="Times New Roman" pitchFamily="18" charset="0"/>
                <a:cs typeface="Arial" pitchFamily="34" charset="0"/>
              </a:rPr>
              <a:t>?&gt;</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&lt;</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androidx.constraintlayout.widget.ConstraintLayout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xmlns:android</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="http://schemas.android.com/apk/res/android"</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xmlns:app</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="http://schemas.android.com/apk/res-auto"</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xmlns:tools</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="http://schemas.android.com/tools"</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android:layout_width</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match_parent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android:layout_height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match_parent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tools:context</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MainActivity</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"&gt;</a:t>
            </a:r>
          </a:p>
          <a:p>
            <a:r>
              <a:rPr lang="en-US" sz="1800" dirty="0" err="1" smtClean="0">
                <a:solidFill>
                  <a:schemeClr val="bg1"/>
                </a:solidFill>
              </a:rPr>
              <a:t>android:id</a:t>
            </a:r>
            <a:r>
              <a:rPr lang="en-US" sz="1800" dirty="0" smtClean="0">
                <a:solidFill>
                  <a:schemeClr val="bg1"/>
                </a:solidFill>
              </a:rPr>
              <a:t>="@+id/</a:t>
            </a:r>
            <a:r>
              <a:rPr lang="en-US" sz="1800" dirty="0" err="1" smtClean="0">
                <a:solidFill>
                  <a:schemeClr val="bg1"/>
                </a:solidFill>
              </a:rPr>
              <a:t>textview</a:t>
            </a:r>
            <a:r>
              <a:rPr lang="en-US" sz="1800" dirty="0" smtClean="0">
                <a:solidFill>
                  <a:schemeClr val="bg1"/>
                </a:solidFill>
              </a:rPr>
              <a:t>"</a:t>
            </a:r>
          </a:p>
          <a:p>
            <a:r>
              <a:rPr lang="en-US" sz="1800" dirty="0" smtClean="0">
                <a:solidFill>
                  <a:schemeClr val="bg1"/>
                </a:solidFill>
              </a:rPr>
              <a:t>       </a:t>
            </a:r>
            <a:r>
              <a:rPr lang="en-US" sz="1800" dirty="0" err="1" smtClean="0">
                <a:solidFill>
                  <a:schemeClr val="bg1"/>
                </a:solidFill>
              </a:rPr>
              <a:t>android:layout_width</a:t>
            </a:r>
            <a:r>
              <a:rPr lang="en-US" sz="1800" dirty="0" smtClean="0">
                <a:solidFill>
                  <a:schemeClr val="bg1"/>
                </a:solidFill>
              </a:rPr>
              <a:t>="</a:t>
            </a:r>
            <a:r>
              <a:rPr lang="en-US" sz="1800" dirty="0" err="1" smtClean="0">
                <a:solidFill>
                  <a:schemeClr val="bg1"/>
                </a:solidFill>
              </a:rPr>
              <a:t>wrap_content</a:t>
            </a:r>
            <a:r>
              <a:rPr lang="en-US" sz="1800" dirty="0" smtClean="0">
                <a:solidFill>
                  <a:schemeClr val="bg1"/>
                </a:solidFill>
              </a:rPr>
              <a:t>"</a:t>
            </a:r>
          </a:p>
          <a:p>
            <a:r>
              <a:rPr lang="en-US" sz="1800" dirty="0" smtClean="0">
                <a:solidFill>
                  <a:schemeClr val="bg1"/>
                </a:solidFill>
              </a:rPr>
              <a:t>       </a:t>
            </a:r>
            <a:r>
              <a:rPr lang="en-US" sz="1800" dirty="0" err="1" smtClean="0">
                <a:solidFill>
                  <a:schemeClr val="bg1"/>
                </a:solidFill>
              </a:rPr>
              <a:t>android:layout_height</a:t>
            </a:r>
            <a:r>
              <a:rPr lang="en-US" sz="1800" dirty="0" smtClean="0">
                <a:solidFill>
                  <a:schemeClr val="bg1"/>
                </a:solidFill>
              </a:rPr>
              <a:t>="</a:t>
            </a:r>
            <a:r>
              <a:rPr lang="en-US" sz="1800" dirty="0" err="1" smtClean="0">
                <a:solidFill>
                  <a:schemeClr val="bg1"/>
                </a:solidFill>
              </a:rPr>
              <a:t>wrap_content</a:t>
            </a:r>
            <a:r>
              <a:rPr lang="en-US" sz="1800" dirty="0" smtClean="0">
                <a:solidFill>
                  <a:schemeClr val="bg1"/>
                </a:solidFill>
              </a:rPr>
              <a:t>"</a:t>
            </a:r>
          </a:p>
          <a:p>
            <a:r>
              <a:rPr lang="en-US" sz="1800" dirty="0" smtClean="0">
                <a:solidFill>
                  <a:schemeClr val="bg1"/>
                </a:solidFill>
              </a:rPr>
              <a:t>       </a:t>
            </a:r>
            <a:r>
              <a:rPr lang="en-US" sz="1800" dirty="0" err="1" smtClean="0">
                <a:solidFill>
                  <a:schemeClr val="bg1"/>
                </a:solidFill>
              </a:rPr>
              <a:t>android:text</a:t>
            </a:r>
            <a:r>
              <a:rPr lang="en-US" sz="1800" dirty="0" smtClean="0">
                <a:solidFill>
                  <a:schemeClr val="bg1"/>
                </a:solidFill>
              </a:rPr>
              <a:t>="Normal"</a:t>
            </a:r>
          </a:p>
          <a:p>
            <a:r>
              <a:rPr lang="en-US" sz="1800" dirty="0" smtClean="0">
                <a:solidFill>
                  <a:schemeClr val="bg1"/>
                </a:solidFill>
              </a:rPr>
              <a:t>       </a:t>
            </a:r>
            <a:r>
              <a:rPr lang="en-US" sz="1800" dirty="0" err="1" smtClean="0">
                <a:solidFill>
                  <a:schemeClr val="bg1"/>
                </a:solidFill>
              </a:rPr>
              <a:t>android:textColor</a:t>
            </a:r>
            <a:r>
              <a:rPr lang="en-US" sz="1800" dirty="0" smtClean="0">
                <a:solidFill>
                  <a:schemeClr val="bg1"/>
                </a:solidFill>
              </a:rPr>
              <a:t>="@</a:t>
            </a:r>
            <a:r>
              <a:rPr lang="en-US" sz="1800" dirty="0" err="1" smtClean="0">
                <a:solidFill>
                  <a:schemeClr val="bg1"/>
                </a:solidFill>
              </a:rPr>
              <a:t>android:color</a:t>
            </a:r>
            <a:r>
              <a:rPr lang="en-US" sz="1800" dirty="0" smtClean="0">
                <a:solidFill>
                  <a:schemeClr val="bg1"/>
                </a:solidFill>
              </a:rPr>
              <a:t>/black"</a:t>
            </a:r>
          </a:p>
          <a:p>
            <a:r>
              <a:rPr lang="en-US" sz="1800" dirty="0" smtClean="0">
                <a:solidFill>
                  <a:schemeClr val="bg1"/>
                </a:solidFill>
              </a:rPr>
              <a:t>       </a:t>
            </a:r>
            <a:r>
              <a:rPr lang="en-US" sz="1800" dirty="0" err="1" smtClean="0">
                <a:solidFill>
                  <a:schemeClr val="bg1"/>
                </a:solidFill>
              </a:rPr>
              <a:t>android:textSize</a:t>
            </a:r>
            <a:r>
              <a:rPr lang="en-US" sz="1800" dirty="0" smtClean="0">
                <a:solidFill>
                  <a:schemeClr val="bg1"/>
                </a:solidFill>
              </a:rPr>
              <a:t>="50dp"</a:t>
            </a:r>
          </a:p>
          <a:p>
            <a:r>
              <a:rPr lang="en-US" sz="1800" dirty="0" smtClean="0">
                <a:solidFill>
                  <a:schemeClr val="bg1"/>
                </a:solidFill>
              </a:rPr>
              <a:t>       </a:t>
            </a:r>
            <a:r>
              <a:rPr lang="en-US" sz="1800" dirty="0" err="1" smtClean="0">
                <a:solidFill>
                  <a:schemeClr val="bg1"/>
                </a:solidFill>
              </a:rPr>
              <a:t>app:layout_constraintBottom_toBottomOf</a:t>
            </a:r>
            <a:r>
              <a:rPr lang="en-US" sz="1800" dirty="0" smtClean="0">
                <a:solidFill>
                  <a:schemeClr val="bg1"/>
                </a:solidFill>
              </a:rPr>
              <a:t>="parent"</a:t>
            </a:r>
          </a:p>
          <a:p>
            <a:r>
              <a:rPr lang="en-US" sz="1800" dirty="0" smtClean="0">
                <a:solidFill>
                  <a:schemeClr val="bg1"/>
                </a:solidFill>
              </a:rPr>
              <a:t>       </a:t>
            </a:r>
            <a:r>
              <a:rPr lang="en-US" sz="1800" dirty="0" err="1" smtClean="0">
                <a:solidFill>
                  <a:schemeClr val="bg1"/>
                </a:solidFill>
              </a:rPr>
              <a:t>app:layout_constraintLeft_toLeftOf</a:t>
            </a:r>
            <a:r>
              <a:rPr lang="en-US" sz="1800" dirty="0" smtClean="0">
                <a:solidFill>
                  <a:schemeClr val="bg1"/>
                </a:solidFill>
              </a:rPr>
              <a:t>="parent"</a:t>
            </a:r>
          </a:p>
          <a:p>
            <a:r>
              <a:rPr lang="en-US" sz="1800" dirty="0" smtClean="0">
                <a:solidFill>
                  <a:schemeClr val="bg1"/>
                </a:solidFill>
              </a:rPr>
              <a:t>       </a:t>
            </a:r>
            <a:r>
              <a:rPr lang="en-US" sz="1800" dirty="0" err="1" smtClean="0">
                <a:solidFill>
                  <a:schemeClr val="bg1"/>
                </a:solidFill>
              </a:rPr>
              <a:t>app:layout_constraintRight_toRightOf</a:t>
            </a:r>
            <a:r>
              <a:rPr lang="en-US" sz="1800" dirty="0" smtClean="0">
                <a:solidFill>
                  <a:schemeClr val="bg1"/>
                </a:solidFill>
              </a:rPr>
              <a:t>="parent"</a:t>
            </a:r>
          </a:p>
          <a:p>
            <a:r>
              <a:rPr lang="en-US" sz="1800" dirty="0" smtClean="0">
                <a:solidFill>
                  <a:schemeClr val="bg1"/>
                </a:solidFill>
              </a:rPr>
              <a:t>       </a:t>
            </a:r>
            <a:r>
              <a:rPr lang="en-US" sz="1800" dirty="0" err="1" smtClean="0">
                <a:solidFill>
                  <a:schemeClr val="bg1"/>
                </a:solidFill>
              </a:rPr>
              <a:t>app:layout_constraintTop_toTopOf</a:t>
            </a:r>
            <a:r>
              <a:rPr lang="en-US" sz="1800" dirty="0" smtClean="0">
                <a:solidFill>
                  <a:schemeClr val="bg1"/>
                </a:solidFill>
              </a:rPr>
              <a:t>="parent" /&gt;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9" name="Google Shape;449;p47"/>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0" name="Google Shape;450;p47"/>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47"/>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2" name="Google Shape;452;p47"/>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3" name="Google Shape;453;p47"/>
          <p:cNvSpPr txBox="1"/>
          <p:nvPr/>
        </p:nvSpPr>
        <p:spPr>
          <a:xfrm>
            <a:off x="3011487" y="403225"/>
            <a:ext cx="5751512" cy="73977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OUTPUT SNAPSHOTS</a:t>
            </a:r>
            <a:endParaRPr sz="1400" b="0" i="0" u="none" strike="noStrike" cap="none">
              <a:solidFill>
                <a:srgbClr val="000000"/>
              </a:solidFill>
              <a:latin typeface="Arial"/>
              <a:ea typeface="Arial"/>
              <a:cs typeface="Arial"/>
              <a:sym typeface="Arial"/>
            </a:endParaRPr>
          </a:p>
        </p:txBody>
      </p:sp>
      <p:pic>
        <p:nvPicPr>
          <p:cNvPr id="454" name="Google Shape;454;p47"/>
          <p:cNvPicPr preferRelativeResize="0"/>
          <p:nvPr/>
        </p:nvPicPr>
        <p:blipFill rotWithShape="1">
          <a:blip r:embed="rId3">
            <a:alphaModFix/>
          </a:blip>
          <a:srcRect/>
          <a:stretch/>
        </p:blipFill>
        <p:spPr>
          <a:xfrm>
            <a:off x="1684337" y="1769843"/>
            <a:ext cx="8647112" cy="3952875"/>
          </a:xfrm>
          <a:prstGeom prst="rect">
            <a:avLst/>
          </a:prstGeom>
          <a:noFill/>
          <a:ln>
            <a:noFill/>
          </a:ln>
        </p:spPr>
      </p:pic>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0" name="Google Shape;460;p48"/>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1" name="Google Shape;461;p48"/>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2" name="Google Shape;462;p48"/>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3" name="Google Shape;463;p48"/>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48"/>
          <p:cNvSpPr txBox="1"/>
          <p:nvPr/>
        </p:nvSpPr>
        <p:spPr>
          <a:xfrm>
            <a:off x="3011487" y="503237"/>
            <a:ext cx="5751512" cy="73977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RECORDED OUTPUT</a:t>
            </a:r>
            <a:endParaRPr sz="1400" b="0" i="0" u="none" strike="noStrike" cap="none">
              <a:solidFill>
                <a:srgbClr val="000000"/>
              </a:solidFill>
              <a:latin typeface="Arial"/>
              <a:ea typeface="Arial"/>
              <a:cs typeface="Arial"/>
              <a:sym typeface="Arial"/>
            </a:endParaRPr>
          </a:p>
        </p:txBody>
      </p:sp>
      <p:pic>
        <p:nvPicPr>
          <p:cNvPr id="465" name="Google Shape;465;p48"/>
          <p:cNvPicPr preferRelativeResize="0"/>
          <p:nvPr/>
        </p:nvPicPr>
        <p:blipFill rotWithShape="1">
          <a:blip r:embed="rId3">
            <a:alphaModFix/>
          </a:blip>
          <a:srcRect/>
          <a:stretch/>
        </p:blipFill>
        <p:spPr>
          <a:xfrm>
            <a:off x="1784350" y="1787525"/>
            <a:ext cx="7996237" cy="4314825"/>
          </a:xfrm>
          <a:prstGeom prst="rect">
            <a:avLst/>
          </a:prstGeom>
          <a:noFill/>
          <a:ln>
            <a:noFill/>
          </a:ln>
        </p:spPr>
      </p:pic>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p:nvPr/>
        </p:nvSpPr>
        <p:spPr>
          <a:xfrm>
            <a:off x="3576637" y="201612"/>
            <a:ext cx="338455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600"/>
              <a:buFont typeface="Roboto Black"/>
              <a:buNone/>
            </a:pPr>
            <a:r>
              <a:rPr lang="en-US" sz="3600" b="1" i="0" u="none" strike="noStrike" cap="none" dirty="0">
                <a:solidFill>
                  <a:schemeClr val="lt1"/>
                </a:solidFill>
                <a:latin typeface="Roboto Black"/>
                <a:ea typeface="Roboto Black"/>
                <a:cs typeface="Roboto Black"/>
                <a:sym typeface="Roboto Black"/>
              </a:rPr>
              <a:t>PREFACE</a:t>
            </a:r>
            <a:endParaRPr sz="1400" b="0" i="0" u="none" strike="noStrike" cap="none">
              <a:solidFill>
                <a:srgbClr val="000000"/>
              </a:solidFill>
              <a:latin typeface="Arial"/>
              <a:ea typeface="Arial"/>
              <a:cs typeface="Arial"/>
              <a:sym typeface="Arial"/>
            </a:endParaRPr>
          </a:p>
        </p:txBody>
      </p:sp>
      <p:sp>
        <p:nvSpPr>
          <p:cNvPr id="232" name="Google Shape;232;p29"/>
          <p:cNvSpPr txBox="1"/>
          <p:nvPr/>
        </p:nvSpPr>
        <p:spPr>
          <a:xfrm>
            <a:off x="558800" y="738187"/>
            <a:ext cx="7056437" cy="6119812"/>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smtClean="0">
                <a:solidFill>
                  <a:srgbClr val="D9D9D9"/>
                </a:solidFill>
                <a:latin typeface="Times New Roman"/>
                <a:ea typeface="Arial"/>
                <a:cs typeface="Times New Roman"/>
                <a:sym typeface="Times New Roman"/>
              </a:rPr>
              <a:t>Abstract</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Problem Statement</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Literature Survey </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Domain </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Need &amp; Objective</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Existing Work &amp; Demerits</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Proposed Work &amp; Merits</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Complexity</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Module Description</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Output Snapshots</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ED245C"/>
              </a:buClr>
              <a:buSzPts val="2400"/>
              <a:buFont typeface="Noto Sans Symbols"/>
              <a:buChar char="▪"/>
            </a:pPr>
            <a:r>
              <a:rPr lang="en-US" sz="2400" b="0" i="0" u="none" strike="noStrike" cap="none" dirty="0">
                <a:solidFill>
                  <a:srgbClr val="D9D9D9"/>
                </a:solidFill>
                <a:latin typeface="Times New Roman"/>
                <a:ea typeface="Times New Roman"/>
                <a:cs typeface="Times New Roman"/>
                <a:sym typeface="Times New Roman"/>
              </a:rPr>
              <a:t>Future Work</a:t>
            </a:r>
            <a:endParaRPr sz="1400" b="0" i="0" u="none" strike="noStrike" cap="none">
              <a:solidFill>
                <a:srgbClr val="000000"/>
              </a:solidFill>
              <a:latin typeface="Arial"/>
              <a:ea typeface="Arial"/>
              <a:cs typeface="Arial"/>
              <a:sym typeface="Arial"/>
            </a:endParaRPr>
          </a:p>
        </p:txBody>
      </p:sp>
      <p:pic>
        <p:nvPicPr>
          <p:cNvPr id="233" name="Google Shape;233;p29"/>
          <p:cNvPicPr preferRelativeResize="0"/>
          <p:nvPr/>
        </p:nvPicPr>
        <p:blipFill rotWithShape="1">
          <a:blip r:embed="rId3">
            <a:alphaModFix/>
          </a:blip>
          <a:srcRect/>
          <a:stretch/>
        </p:blipFill>
        <p:spPr>
          <a:xfrm>
            <a:off x="10047301" y="4960573"/>
            <a:ext cx="1711281" cy="1365896"/>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34" name="Google Shape;234;p29"/>
          <p:cNvSpPr txBox="1"/>
          <p:nvPr/>
        </p:nvSpPr>
        <p:spPr>
          <a:xfrm>
            <a:off x="11758612" y="6488112"/>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0"/>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50"/>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50"/>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50"/>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50"/>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50"/>
          <p:cNvSpPr txBox="1"/>
          <p:nvPr/>
        </p:nvSpPr>
        <p:spPr>
          <a:xfrm>
            <a:off x="3011487" y="403225"/>
            <a:ext cx="5751512" cy="73977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OUTPUT SNAPSHOTS</a:t>
            </a:r>
            <a:endParaRPr sz="1400" b="0" i="0" u="none" strike="noStrike" cap="none">
              <a:solidFill>
                <a:srgbClr val="000000"/>
              </a:solidFill>
              <a:latin typeface="Arial"/>
              <a:ea typeface="Arial"/>
              <a:cs typeface="Arial"/>
              <a:sym typeface="Arial"/>
            </a:endParaRPr>
          </a:p>
        </p:txBody>
      </p:sp>
      <p:pic>
        <p:nvPicPr>
          <p:cNvPr id="490" name="Google Shape;490;p50"/>
          <p:cNvPicPr preferRelativeResize="0"/>
          <p:nvPr/>
        </p:nvPicPr>
        <p:blipFill rotWithShape="1">
          <a:blip r:embed="rId3">
            <a:alphaModFix/>
          </a:blip>
          <a:srcRect t="4013"/>
          <a:stretch/>
        </p:blipFill>
        <p:spPr>
          <a:xfrm>
            <a:off x="966787" y="1460500"/>
            <a:ext cx="2809875" cy="4914900"/>
          </a:xfrm>
          <a:prstGeom prst="rect">
            <a:avLst/>
          </a:prstGeom>
          <a:noFill/>
          <a:ln>
            <a:noFill/>
          </a:ln>
        </p:spPr>
      </p:pic>
      <p:pic>
        <p:nvPicPr>
          <p:cNvPr id="491" name="Google Shape;491;p50"/>
          <p:cNvPicPr preferRelativeResize="0"/>
          <p:nvPr/>
        </p:nvPicPr>
        <p:blipFill rotWithShape="1">
          <a:blip r:embed="rId4">
            <a:alphaModFix/>
          </a:blip>
          <a:srcRect t="5061"/>
          <a:stretch/>
        </p:blipFill>
        <p:spPr>
          <a:xfrm>
            <a:off x="4462462" y="1460500"/>
            <a:ext cx="2876550" cy="4914900"/>
          </a:xfrm>
          <a:prstGeom prst="rect">
            <a:avLst/>
          </a:prstGeom>
          <a:noFill/>
          <a:ln>
            <a:noFill/>
          </a:ln>
        </p:spPr>
      </p:pic>
      <p:pic>
        <p:nvPicPr>
          <p:cNvPr id="492" name="Google Shape;492;p50"/>
          <p:cNvPicPr preferRelativeResize="0"/>
          <p:nvPr/>
        </p:nvPicPr>
        <p:blipFill rotWithShape="1">
          <a:blip r:embed="rId5">
            <a:alphaModFix/>
          </a:blip>
          <a:srcRect/>
          <a:stretch/>
        </p:blipFill>
        <p:spPr>
          <a:xfrm>
            <a:off x="8259762" y="1460500"/>
            <a:ext cx="2846387" cy="4902200"/>
          </a:xfrm>
          <a:prstGeom prst="rect">
            <a:avLst/>
          </a:prstGeom>
          <a:noFill/>
          <a:ln>
            <a:noFill/>
          </a:ln>
        </p:spPr>
      </p:pic>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1"/>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51"/>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51"/>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Google Shape;500;p51"/>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p51"/>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p51"/>
          <p:cNvSpPr txBox="1"/>
          <p:nvPr/>
        </p:nvSpPr>
        <p:spPr>
          <a:xfrm>
            <a:off x="3011487" y="403225"/>
            <a:ext cx="5751512" cy="73977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OUTPUT SNAPSHOTS</a:t>
            </a:r>
            <a:endParaRPr sz="1400" b="0" i="0" u="none" strike="noStrike" cap="none">
              <a:solidFill>
                <a:srgbClr val="000000"/>
              </a:solidFill>
              <a:latin typeface="Arial"/>
              <a:ea typeface="Arial"/>
              <a:cs typeface="Arial"/>
              <a:sym typeface="Arial"/>
            </a:endParaRPr>
          </a:p>
        </p:txBody>
      </p:sp>
      <p:pic>
        <p:nvPicPr>
          <p:cNvPr id="503" name="Google Shape;503;p51"/>
          <p:cNvPicPr preferRelativeResize="0"/>
          <p:nvPr/>
        </p:nvPicPr>
        <p:blipFill rotWithShape="1">
          <a:blip r:embed="rId3">
            <a:alphaModFix/>
          </a:blip>
          <a:srcRect t="4194"/>
          <a:stretch/>
        </p:blipFill>
        <p:spPr>
          <a:xfrm>
            <a:off x="1270000" y="1438275"/>
            <a:ext cx="2716212" cy="4824412"/>
          </a:xfrm>
          <a:prstGeom prst="rect">
            <a:avLst/>
          </a:prstGeom>
          <a:noFill/>
          <a:ln>
            <a:noFill/>
          </a:ln>
        </p:spPr>
      </p:pic>
      <p:pic>
        <p:nvPicPr>
          <p:cNvPr id="504" name="Google Shape;504;p51"/>
          <p:cNvPicPr preferRelativeResize="0"/>
          <p:nvPr/>
        </p:nvPicPr>
        <p:blipFill rotWithShape="1">
          <a:blip r:embed="rId4">
            <a:alphaModFix/>
          </a:blip>
          <a:srcRect t="4671"/>
          <a:stretch/>
        </p:blipFill>
        <p:spPr>
          <a:xfrm>
            <a:off x="4806950" y="1438275"/>
            <a:ext cx="2713037" cy="4824412"/>
          </a:xfrm>
          <a:prstGeom prst="rect">
            <a:avLst/>
          </a:prstGeom>
          <a:noFill/>
          <a:ln>
            <a:noFill/>
          </a:ln>
        </p:spPr>
      </p:pic>
      <p:pic>
        <p:nvPicPr>
          <p:cNvPr id="505" name="Google Shape;505;p51"/>
          <p:cNvPicPr preferRelativeResize="0"/>
          <p:nvPr/>
        </p:nvPicPr>
        <p:blipFill rotWithShape="1">
          <a:blip r:embed="rId5">
            <a:alphaModFix/>
          </a:blip>
          <a:srcRect t="4556"/>
          <a:stretch/>
        </p:blipFill>
        <p:spPr>
          <a:xfrm>
            <a:off x="8340725" y="1438275"/>
            <a:ext cx="2947987" cy="4824412"/>
          </a:xfrm>
          <a:prstGeom prst="rect">
            <a:avLst/>
          </a:prstGeom>
          <a:noFill/>
          <a:ln>
            <a:noFill/>
          </a:ln>
        </p:spPr>
      </p:pic>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2"/>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52"/>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52"/>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52"/>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p52"/>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p52"/>
          <p:cNvSpPr txBox="1"/>
          <p:nvPr/>
        </p:nvSpPr>
        <p:spPr>
          <a:xfrm>
            <a:off x="3011487" y="503237"/>
            <a:ext cx="5751512" cy="73977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lt1"/>
              </a:buClr>
              <a:buSzPts val="3200"/>
              <a:buFont typeface="Roboto Medium"/>
              <a:buNone/>
            </a:pPr>
            <a:r>
              <a:rPr lang="en-US" sz="3200" b="1" i="0" u="none" strike="noStrike" cap="none" dirty="0">
                <a:solidFill>
                  <a:schemeClr val="lt1"/>
                </a:solidFill>
                <a:latin typeface="Roboto Medium"/>
                <a:ea typeface="Roboto Medium"/>
                <a:cs typeface="Roboto Medium"/>
                <a:sym typeface="Roboto Medium"/>
              </a:rPr>
              <a:t>RECORDED OUTPUT</a:t>
            </a:r>
            <a:endParaRPr sz="1400" b="0" i="0" u="none" strike="noStrike" cap="none">
              <a:solidFill>
                <a:srgbClr val="000000"/>
              </a:solidFill>
              <a:latin typeface="Arial"/>
              <a:ea typeface="Arial"/>
              <a:cs typeface="Arial"/>
              <a:sym typeface="Arial"/>
            </a:endParaRPr>
          </a:p>
        </p:txBody>
      </p:sp>
      <p:pic>
        <p:nvPicPr>
          <p:cNvPr id="516" name="Google Shape;516;p52"/>
          <p:cNvPicPr preferRelativeResize="0"/>
          <p:nvPr/>
        </p:nvPicPr>
        <p:blipFill rotWithShape="1">
          <a:blip r:embed="rId3">
            <a:alphaModFix/>
          </a:blip>
          <a:srcRect/>
          <a:stretch/>
        </p:blipFill>
        <p:spPr>
          <a:xfrm>
            <a:off x="4071937" y="1755775"/>
            <a:ext cx="3133725" cy="4441825"/>
          </a:xfrm>
          <a:prstGeom prst="rect">
            <a:avLst/>
          </a:prstGeom>
          <a:noFill/>
          <a:ln>
            <a:noFill/>
          </a:ln>
        </p:spPr>
      </p:pic>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3" name="Google Shape;435;p46"/>
          <p:cNvSpPr txBox="1"/>
          <p:nvPr/>
        </p:nvSpPr>
        <p:spPr>
          <a:xfrm>
            <a:off x="668337" y="327025"/>
            <a:ext cx="6534321"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smtClean="0">
                <a:solidFill>
                  <a:schemeClr val="lt1"/>
                </a:solidFill>
                <a:latin typeface="Roboto Medium"/>
                <a:ea typeface="Roboto Medium"/>
                <a:cs typeface="Roboto Medium"/>
                <a:sym typeface="Roboto Medium"/>
              </a:rPr>
              <a:t>RESULT AND CONCLUSION:</a:t>
            </a:r>
            <a:endParaRPr sz="1400" b="0" i="0" u="none" strike="noStrike" cap="none">
              <a:solidFill>
                <a:srgbClr val="000000"/>
              </a:solidFill>
              <a:latin typeface="Arial"/>
              <a:ea typeface="Arial"/>
              <a:cs typeface="Arial"/>
              <a:sym typeface="Arial"/>
            </a:endParaRPr>
          </a:p>
        </p:txBody>
      </p:sp>
      <p:sp>
        <p:nvSpPr>
          <p:cNvPr id="84993" name="Rectangle 1"/>
          <p:cNvSpPr>
            <a:spLocks noChangeArrowheads="1"/>
          </p:cNvSpPr>
          <p:nvPr/>
        </p:nvSpPr>
        <p:spPr bwMode="auto">
          <a:xfrm>
            <a:off x="1828800" y="1756227"/>
            <a:ext cx="8577943"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In this paper, an application intervention to enhance motivated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behaviour</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in schizophrenia affected patients (users of AITEMB).It is planned to use emotive EPOC headset to receive EEG signals. And to create an emotional database for our application. Fuzzy logic rules helps in analysing the state of emotion by classifying EEG signals and produce the resultant emotion which is further taken as an input to compute an AITEMB logic and performs the certain tasks as a final result and updated in user’s profile. In future, AITEMB application is further made to be like a social media for those users, which will avoid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theindividual</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being isolated and develops the social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behaviour</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when it is decelerated by the effects of schizophrenia mental disorder. The proposed system will be remedy for those mental disorders like schizophrenia which has a symptoms like delusions, paranoia, hallucinations etc... It is concluded that AITEMB will be an accurate tool to assess the emotion and perform the certain task to control over it. Future work to acquire more data from users to validate the results.</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3" name="Google Shape;435;p46"/>
          <p:cNvSpPr txBox="1"/>
          <p:nvPr/>
        </p:nvSpPr>
        <p:spPr>
          <a:xfrm>
            <a:off x="668337" y="327025"/>
            <a:ext cx="6534321"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smtClean="0">
                <a:solidFill>
                  <a:schemeClr val="lt1"/>
                </a:solidFill>
                <a:latin typeface="Roboto Medium"/>
                <a:ea typeface="Roboto Medium"/>
                <a:cs typeface="Roboto Medium"/>
                <a:sym typeface="Roboto Medium"/>
              </a:rPr>
              <a:t>REFERENCE :</a:t>
            </a:r>
            <a:endParaRPr sz="1400" b="0" i="0" u="none" strike="noStrike" cap="none">
              <a:solidFill>
                <a:srgbClr val="000000"/>
              </a:solidFill>
              <a:latin typeface="Arial"/>
              <a:ea typeface="Arial"/>
              <a:cs typeface="Arial"/>
              <a:sym typeface="Arial"/>
            </a:endParaRPr>
          </a:p>
        </p:txBody>
      </p:sp>
      <p:sp>
        <p:nvSpPr>
          <p:cNvPr id="83969" name="Rectangle 1"/>
          <p:cNvSpPr>
            <a:spLocks noChangeArrowheads="1"/>
          </p:cNvSpPr>
          <p:nvPr/>
        </p:nvSpPr>
        <p:spPr bwMode="auto">
          <a:xfrm>
            <a:off x="1407886" y="1146628"/>
            <a:ext cx="9477829"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Haifa BLAIECH, Mohamed NEJI, Ali WALI and Adel M.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ALIMI”Emotion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recognition by analysis of EEG signals “Research Groups on Intelligent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MachinesUniversity</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of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Sfax</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National Engineering School of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Sfax</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(ENIS) BP1173, 3038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Sfax</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Tunisia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hayfa.blaiech</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mohamed.neji</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ali.wali</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adel.alimi</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ieee.org</a:t>
            </a:r>
            <a:endPar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Olga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Sourina</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Yisi</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Liu ·Minh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Khoa</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Nguyen”Real</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-time EEG-based emotion recognition for music therapy Received: 19 April 2011 / Accepted: 19 November 2011 ©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OpenInterface</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Association 2011</a:t>
            </a:r>
          </a:p>
          <a:p>
            <a:pPr marL="342900" marR="0" lvl="0" indent="-34290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Noppadon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Jatupaiboon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1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Setha</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Pan-</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ngum</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1 and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Pasin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Israsena2 Real-Time EEG-Based Happiness Detection System Received 3 June 2013; Accepted 15 July 2013 Academic Editors: B.-W. Chen, S. Hsieh, and C.-H. Wu Copyright © 2013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Noppadon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a:t>
            </a:r>
            <a:r>
              <a:rPr kumimoji="0" lang="en-US" sz="1800" b="0" i="0" u="none" strike="noStrike" cap="none" normalizeH="0" baseline="0" dirty="0" err="1" smtClean="0">
                <a:ln>
                  <a:noFill/>
                </a:ln>
                <a:solidFill>
                  <a:schemeClr val="bg1"/>
                </a:solidFill>
                <a:effectLst/>
                <a:latin typeface="Arial" pitchFamily="34" charset="0"/>
                <a:ea typeface="Times New Roman" pitchFamily="18" charset="0"/>
                <a:cs typeface="Arial" pitchFamily="34" charset="0"/>
              </a:rPr>
              <a:t>Jatupaiboon</a:t>
            </a:r>
            <a:r>
              <a:rPr kumimoji="0" lang="en-US" sz="1800" b="0" i="0" u="none" strike="noStrike" cap="none" normalizeH="0" baseline="0" dirty="0" smtClean="0">
                <a:ln>
                  <a:noFill/>
                </a:ln>
                <a:solidFill>
                  <a:schemeClr val="bg1"/>
                </a:solidFill>
                <a:effectLst/>
                <a:latin typeface="Arial" pitchFamily="34" charset="0"/>
                <a:ea typeface="Times New Roman" pitchFamily="18" charset="0"/>
                <a:cs typeface="Arial" pitchFamily="34" charset="0"/>
              </a:rPr>
              <a:t> et al.</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3" name="Rectangle 2"/>
          <p:cNvSpPr/>
          <p:nvPr/>
        </p:nvSpPr>
        <p:spPr>
          <a:xfrm>
            <a:off x="1683434" y="1663320"/>
            <a:ext cx="8318695" cy="3693319"/>
          </a:xfrm>
          <a:prstGeom prst="rect">
            <a:avLst/>
          </a:prstGeom>
        </p:spPr>
        <p:txBody>
          <a:bodyPr wrap="square">
            <a:spAutoFit/>
          </a:bodyPr>
          <a:lstStyle/>
          <a:p>
            <a:pPr marL="342900" lvl="0" indent="-342900" eaLnBrk="0" fontAlgn="base" hangingPunct="0">
              <a:spcBef>
                <a:spcPct val="0"/>
              </a:spcBef>
              <a:spcAft>
                <a:spcPct val="0"/>
              </a:spcAft>
              <a:buClrTx/>
              <a:buFont typeface="Arial" pitchFamily="34" charset="0"/>
              <a:buChar char="•"/>
            </a:pPr>
            <a:r>
              <a:rPr lang="en-US" sz="1800" dirty="0" err="1" smtClean="0">
                <a:solidFill>
                  <a:schemeClr val="bg1"/>
                </a:solidFill>
                <a:latin typeface="Arial" pitchFamily="34" charset="0"/>
                <a:ea typeface="Times New Roman" pitchFamily="18" charset="0"/>
                <a:cs typeface="Arial" pitchFamily="34" charset="0"/>
              </a:rPr>
              <a:t>R.Scherer</a:t>
            </a:r>
            <a:r>
              <a:rPr lang="en-US" sz="1800" dirty="0" smtClean="0">
                <a:solidFill>
                  <a:schemeClr val="bg1"/>
                </a:solidFill>
                <a:latin typeface="Arial" pitchFamily="34" charset="0"/>
                <a:ea typeface="Times New Roman" pitchFamily="18" charset="0"/>
                <a:cs typeface="Arial" pitchFamily="34" charset="0"/>
              </a:rPr>
              <a:t>. What are emotions? And how can they be measured? Social Science Information, 44(4), (2005), 693-727</a:t>
            </a:r>
            <a:r>
              <a:rPr lang="en-US" sz="1800" dirty="0" smtClean="0">
                <a:solidFill>
                  <a:schemeClr val="bg1"/>
                </a:solidFill>
                <a:latin typeface="Arial" pitchFamily="34" charset="0"/>
                <a:ea typeface="Times New Roman" pitchFamily="18" charset="0"/>
                <a:cs typeface="Arial" pitchFamily="34" charset="0"/>
              </a:rPr>
              <a:t>.</a:t>
            </a:r>
          </a:p>
          <a:p>
            <a:pPr marL="342900" lvl="0" indent="-342900" eaLnBrk="0" fontAlgn="base" hangingPunct="0">
              <a:spcBef>
                <a:spcPct val="0"/>
              </a:spcBef>
              <a:spcAft>
                <a:spcPct val="0"/>
              </a:spcAft>
              <a:buClrTx/>
            </a:pPr>
            <a:endParaRPr lang="en-US" sz="1800" dirty="0" smtClean="0">
              <a:solidFill>
                <a:schemeClr val="bg1"/>
              </a:solidFill>
              <a:latin typeface="Arial" pitchFamily="34" charset="0"/>
              <a:cs typeface="Arial" pitchFamily="34" charset="0"/>
            </a:endParaRPr>
          </a:p>
          <a:p>
            <a:pPr marL="342900" lvl="0" indent="-342900" eaLnBrk="0" fontAlgn="base" hangingPunct="0">
              <a:spcBef>
                <a:spcPct val="0"/>
              </a:spcBef>
              <a:spcAft>
                <a:spcPct val="0"/>
              </a:spcAft>
              <a:buClrTx/>
              <a:buFont typeface="Arial" pitchFamily="34" charset="0"/>
              <a:buChar char="•"/>
            </a:pPr>
            <a:r>
              <a:rPr lang="en-US" sz="1800" dirty="0" smtClean="0">
                <a:solidFill>
                  <a:schemeClr val="bg1"/>
                </a:solidFill>
                <a:latin typeface="Arial" pitchFamily="34" charset="0"/>
                <a:ea typeface="Times New Roman" pitchFamily="18" charset="0"/>
                <a:cs typeface="Arial" pitchFamily="34" charset="0"/>
              </a:rPr>
              <a:t>E. </a:t>
            </a:r>
            <a:r>
              <a:rPr lang="en-US" sz="1800" dirty="0" err="1" smtClean="0">
                <a:solidFill>
                  <a:schemeClr val="bg1"/>
                </a:solidFill>
                <a:latin typeface="Arial" pitchFamily="34" charset="0"/>
                <a:ea typeface="Times New Roman" pitchFamily="18" charset="0"/>
                <a:cs typeface="Arial" pitchFamily="34" charset="0"/>
              </a:rPr>
              <a:t>Niedermeyer</a:t>
            </a:r>
            <a:r>
              <a:rPr lang="en-US" sz="1800" dirty="0" smtClean="0">
                <a:solidFill>
                  <a:schemeClr val="bg1"/>
                </a:solidFill>
                <a:latin typeface="Arial" pitchFamily="34" charset="0"/>
                <a:ea typeface="Times New Roman" pitchFamily="18" charset="0"/>
                <a:cs typeface="Arial" pitchFamily="34" charset="0"/>
              </a:rPr>
              <a:t> and F. L. </a:t>
            </a:r>
            <a:r>
              <a:rPr lang="en-US" sz="1800" dirty="0" err="1" smtClean="0">
                <a:solidFill>
                  <a:schemeClr val="bg1"/>
                </a:solidFill>
                <a:latin typeface="Arial" pitchFamily="34" charset="0"/>
                <a:ea typeface="Times New Roman" pitchFamily="18" charset="0"/>
                <a:cs typeface="Arial" pitchFamily="34" charset="0"/>
              </a:rPr>
              <a:t>da</a:t>
            </a:r>
            <a:r>
              <a:rPr lang="en-US" sz="1800" dirty="0" smtClean="0">
                <a:solidFill>
                  <a:schemeClr val="bg1"/>
                </a:solidFill>
                <a:latin typeface="Arial" pitchFamily="34" charset="0"/>
                <a:ea typeface="Times New Roman" pitchFamily="18" charset="0"/>
                <a:cs typeface="Arial" pitchFamily="34" charset="0"/>
              </a:rPr>
              <a:t> Silva, Electroencephalography: Basic Principles, Clinical Applications, and Related Fields, 2004</a:t>
            </a:r>
            <a:r>
              <a:rPr lang="en-US" sz="1800" dirty="0" smtClean="0">
                <a:solidFill>
                  <a:schemeClr val="bg1"/>
                </a:solidFill>
                <a:latin typeface="Arial" pitchFamily="34" charset="0"/>
                <a:ea typeface="Times New Roman" pitchFamily="18" charset="0"/>
                <a:cs typeface="Arial" pitchFamily="34" charset="0"/>
              </a:rPr>
              <a:t>.</a:t>
            </a:r>
          </a:p>
          <a:p>
            <a:pPr marL="342900" lvl="0" indent="-342900" eaLnBrk="0" fontAlgn="base" hangingPunct="0">
              <a:spcBef>
                <a:spcPct val="0"/>
              </a:spcBef>
              <a:spcAft>
                <a:spcPct val="0"/>
              </a:spcAft>
              <a:buClrTx/>
            </a:pPr>
            <a:endParaRPr lang="en-US" sz="1800" dirty="0" smtClean="0">
              <a:solidFill>
                <a:schemeClr val="bg1"/>
              </a:solidFill>
              <a:latin typeface="Arial" pitchFamily="34" charset="0"/>
              <a:cs typeface="Arial" pitchFamily="34" charset="0"/>
            </a:endParaRPr>
          </a:p>
          <a:p>
            <a:pPr marL="342900" lvl="0" indent="-342900" eaLnBrk="0" fontAlgn="base" hangingPunct="0">
              <a:spcBef>
                <a:spcPct val="0"/>
              </a:spcBef>
              <a:spcAft>
                <a:spcPct val="0"/>
              </a:spcAft>
              <a:buClrTx/>
              <a:buFont typeface="Arial" pitchFamily="34" charset="0"/>
              <a:buChar char="•"/>
            </a:pPr>
            <a:r>
              <a:rPr lang="en-US" sz="1800" dirty="0" err="1" smtClean="0">
                <a:solidFill>
                  <a:schemeClr val="bg1"/>
                </a:solidFill>
                <a:latin typeface="Arial" pitchFamily="34" charset="0"/>
                <a:ea typeface="Times New Roman" pitchFamily="18" charset="0"/>
                <a:cs typeface="Arial" pitchFamily="34" charset="0"/>
              </a:rPr>
              <a:t>Wikipedia,“Electroencephalography,”http</a:t>
            </a:r>
            <a:r>
              <a:rPr lang="en-US" sz="1800" dirty="0" smtClean="0">
                <a:solidFill>
                  <a:schemeClr val="bg1"/>
                </a:solidFill>
                <a:latin typeface="Arial" pitchFamily="34" charset="0"/>
                <a:ea typeface="Times New Roman" pitchFamily="18" charset="0"/>
                <a:cs typeface="Arial" pitchFamily="34" charset="0"/>
              </a:rPr>
              <a:t>://</a:t>
            </a:r>
            <a:r>
              <a:rPr lang="en-US" sz="1800" dirty="0" err="1" smtClean="0">
                <a:solidFill>
                  <a:schemeClr val="bg1"/>
                </a:solidFill>
                <a:latin typeface="Arial" pitchFamily="34" charset="0"/>
                <a:ea typeface="Times New Roman" pitchFamily="18" charset="0"/>
                <a:cs typeface="Arial" pitchFamily="34" charset="0"/>
              </a:rPr>
              <a:t>en.wikipedia.org</a:t>
            </a:r>
            <a:r>
              <a:rPr lang="en-US" sz="1800" dirty="0" smtClean="0">
                <a:solidFill>
                  <a:schemeClr val="bg1"/>
                </a:solidFill>
                <a:latin typeface="Arial" pitchFamily="34" charset="0"/>
                <a:ea typeface="Times New Roman" pitchFamily="18" charset="0"/>
                <a:cs typeface="Arial" pitchFamily="34" charset="0"/>
              </a:rPr>
              <a:t>/wiki/Electroencephalography</a:t>
            </a:r>
            <a:r>
              <a:rPr lang="en-US" sz="1800" dirty="0" smtClean="0">
                <a:solidFill>
                  <a:schemeClr val="bg1"/>
                </a:solidFill>
                <a:latin typeface="Arial" pitchFamily="34" charset="0"/>
                <a:ea typeface="Times New Roman" pitchFamily="18" charset="0"/>
                <a:cs typeface="Arial" pitchFamily="34" charset="0"/>
              </a:rPr>
              <a:t>.</a:t>
            </a:r>
          </a:p>
          <a:p>
            <a:pPr marL="342900" lvl="0" indent="-342900" eaLnBrk="0" fontAlgn="base" hangingPunct="0">
              <a:spcBef>
                <a:spcPct val="0"/>
              </a:spcBef>
              <a:spcAft>
                <a:spcPct val="0"/>
              </a:spcAft>
              <a:buClrTx/>
            </a:pPr>
            <a:endParaRPr lang="en-US" sz="1800" dirty="0" smtClean="0">
              <a:solidFill>
                <a:schemeClr val="bg1"/>
              </a:solidFill>
              <a:latin typeface="Arial" pitchFamily="34" charset="0"/>
              <a:cs typeface="Arial" pitchFamily="34" charset="0"/>
            </a:endParaRPr>
          </a:p>
          <a:p>
            <a:pPr marL="342900" indent="-342900" eaLnBrk="0" fontAlgn="base" hangingPunct="0">
              <a:spcBef>
                <a:spcPct val="0"/>
              </a:spcBef>
              <a:spcAft>
                <a:spcPct val="0"/>
              </a:spcAft>
              <a:buClrTx/>
              <a:buFont typeface="Arial" pitchFamily="34" charset="0"/>
              <a:buChar char="•"/>
            </a:pPr>
            <a:r>
              <a:rPr lang="en-US" sz="1800" dirty="0" smtClean="0">
                <a:solidFill>
                  <a:schemeClr val="bg1"/>
                </a:solidFill>
                <a:latin typeface="Arial" pitchFamily="34" charset="0"/>
                <a:ea typeface="Times New Roman" pitchFamily="18" charset="0"/>
                <a:cs typeface="Arial" pitchFamily="34" charset="0"/>
              </a:rPr>
              <a:t>Y. P. Lin, C. H. Wang, T. L. Wu, S. K. </a:t>
            </a:r>
            <a:r>
              <a:rPr lang="en-US" sz="1800" dirty="0" err="1" smtClean="0">
                <a:solidFill>
                  <a:schemeClr val="bg1"/>
                </a:solidFill>
                <a:latin typeface="Arial" pitchFamily="34" charset="0"/>
                <a:ea typeface="Times New Roman" pitchFamily="18" charset="0"/>
                <a:cs typeface="Arial" pitchFamily="34" charset="0"/>
              </a:rPr>
              <a:t>Jeng</a:t>
            </a:r>
            <a:r>
              <a:rPr lang="en-US" sz="1800" dirty="0" smtClean="0">
                <a:solidFill>
                  <a:schemeClr val="bg1"/>
                </a:solidFill>
                <a:latin typeface="Arial" pitchFamily="34" charset="0"/>
                <a:ea typeface="Times New Roman" pitchFamily="18" charset="0"/>
                <a:cs typeface="Arial" pitchFamily="34" charset="0"/>
              </a:rPr>
              <a:t>, and J. H. Chen, “Support vector machine for EEG signal classification during listening to emotional music,” in </a:t>
            </a:r>
            <a:r>
              <a:rPr lang="en-US" sz="1800" dirty="0" smtClean="0">
                <a:solidFill>
                  <a:schemeClr val="bg1"/>
                </a:solidFill>
              </a:rPr>
              <a:t>Proceedings of the 10th IEEE Workshop on Multimedia Signal Processing (MMSP '08), pp. 127–130, Cairns, Australia, October 2008.</a:t>
            </a:r>
            <a:endParaRPr lang="en-US" sz="1800" dirty="0" smtClean="0">
              <a:solidFill>
                <a:schemeClr val="bg1"/>
              </a:solidFill>
            </a:endParaRPr>
          </a:p>
        </p:txBody>
      </p:sp>
      <p:sp>
        <p:nvSpPr>
          <p:cNvPr id="4" name="Google Shape;435;p46"/>
          <p:cNvSpPr txBox="1"/>
          <p:nvPr/>
        </p:nvSpPr>
        <p:spPr>
          <a:xfrm>
            <a:off x="668337" y="327025"/>
            <a:ext cx="6534321" cy="7397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lt1"/>
              </a:buClr>
              <a:buSzPts val="3200"/>
              <a:buFont typeface="Roboto Medium"/>
              <a:buNone/>
            </a:pPr>
            <a:r>
              <a:rPr lang="en-US" sz="3200" b="1" i="0" u="none" strike="noStrike" cap="none" dirty="0" smtClean="0">
                <a:solidFill>
                  <a:schemeClr val="lt1"/>
                </a:solidFill>
                <a:latin typeface="Roboto Medium"/>
                <a:ea typeface="Roboto Medium"/>
                <a:cs typeface="Roboto Medium"/>
                <a:sym typeface="Roboto Medium"/>
              </a:rPr>
              <a:t>REFERENCE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7657250" y="266879"/>
            <a:ext cx="3950898" cy="2865408"/>
          </a:xfrm>
          <a:prstGeom prst="rect">
            <a:avLst/>
          </a:prstGeom>
        </p:spPr>
      </p:pic>
      <p:sp>
        <p:nvSpPr>
          <p:cNvPr id="3" name="Rectangle 2"/>
          <p:cNvSpPr/>
          <p:nvPr/>
        </p:nvSpPr>
        <p:spPr>
          <a:xfrm>
            <a:off x="239150" y="3474720"/>
            <a:ext cx="11746523" cy="2462213"/>
          </a:xfrm>
          <a:prstGeom prst="rect">
            <a:avLst/>
          </a:prstGeom>
        </p:spPr>
        <p:txBody>
          <a:bodyPr wrap="square">
            <a:spAutoFit/>
          </a:bodyPr>
          <a:lstStyle/>
          <a:p>
            <a:pPr marL="342900" indent="-342900">
              <a:buClr>
                <a:schemeClr val="bg1"/>
              </a:buClr>
              <a:buFont typeface="Arial" pitchFamily="34" charset="0"/>
              <a:buChar char="•"/>
            </a:pPr>
            <a:r>
              <a:rPr lang="en-US" dirty="0" smtClean="0">
                <a:solidFill>
                  <a:schemeClr val="bg1"/>
                </a:solidFill>
              </a:rPr>
              <a:t>A Brain Computer Interface (BCI) is a new communication channel allows a person to control special computer applications through the use of his/her thoughts. BCI research is based on recording and analysing electroencephalographic (EEG) data and recognizing EEG patterns associated with various mental states. </a:t>
            </a:r>
            <a:endParaRPr lang="en-US" dirty="0" smtClean="0">
              <a:solidFill>
                <a:schemeClr val="bg1"/>
              </a:solidFill>
            </a:endParaRPr>
          </a:p>
          <a:p>
            <a:pPr marL="342900" indent="-342900">
              <a:buClr>
                <a:schemeClr val="bg1"/>
              </a:buClr>
              <a:buFont typeface="Arial" pitchFamily="34" charset="0"/>
              <a:buChar char="•"/>
            </a:pPr>
            <a:r>
              <a:rPr lang="en-US" dirty="0" smtClean="0">
                <a:solidFill>
                  <a:schemeClr val="bg1"/>
                </a:solidFill>
              </a:rPr>
              <a:t>A </a:t>
            </a:r>
            <a:r>
              <a:rPr lang="en-US" dirty="0" smtClean="0">
                <a:solidFill>
                  <a:schemeClr val="bg1"/>
                </a:solidFill>
              </a:rPr>
              <a:t>recurrent neural network involves processing nodes that has its own small sphere of knowledge, including what it has seen and any rules it was originally programmed with. It saves the output of processing nodes and feed the result back into the model. They are notable for being adaptive. </a:t>
            </a:r>
            <a:endParaRPr lang="en-US" dirty="0" smtClean="0">
              <a:solidFill>
                <a:schemeClr val="bg1"/>
              </a:solidFill>
            </a:endParaRPr>
          </a:p>
          <a:p>
            <a:pPr marL="342900" indent="-342900">
              <a:buClr>
                <a:schemeClr val="bg1"/>
              </a:buClr>
              <a:buFont typeface="Arial" pitchFamily="34" charset="0"/>
              <a:buChar char="•"/>
            </a:pPr>
            <a:r>
              <a:rPr lang="en-US" dirty="0" smtClean="0">
                <a:solidFill>
                  <a:schemeClr val="bg1"/>
                </a:solidFill>
              </a:rPr>
              <a:t> </a:t>
            </a:r>
            <a:r>
              <a:rPr lang="en-US" dirty="0" smtClean="0">
                <a:solidFill>
                  <a:schemeClr val="bg1"/>
                </a:solidFill>
              </a:rPr>
              <a:t>A key to connect the mind - music synchronization. Usage of mind-control devices for a broader range of applications other than medical equipment's, gaming, PC’s etc. Effective use of audio streaming by incorporating Neural network concepts</a:t>
            </a:r>
            <a:r>
              <a:rPr lang="en-US" dirty="0" smtClean="0">
                <a:solidFill>
                  <a:schemeClr val="bg1"/>
                </a:solidFill>
              </a:rPr>
              <a:t>.</a:t>
            </a:r>
          </a:p>
          <a:p>
            <a:pPr marL="342900" indent="-342900">
              <a:buClr>
                <a:schemeClr val="bg1"/>
              </a:buClr>
              <a:buFont typeface="Arial" pitchFamily="34" charset="0"/>
              <a:buChar char="•"/>
            </a:pPr>
            <a:r>
              <a:rPr lang="en-US" dirty="0" smtClean="0">
                <a:solidFill>
                  <a:schemeClr val="bg1"/>
                </a:solidFill>
              </a:rPr>
              <a:t> </a:t>
            </a:r>
            <a:r>
              <a:rPr lang="en-US" dirty="0" smtClean="0">
                <a:solidFill>
                  <a:schemeClr val="bg1"/>
                </a:solidFill>
              </a:rPr>
              <a:t>To train and implement a smart music player which supports the listener by enhancing relaxation and mood conversions</a:t>
            </a:r>
            <a:r>
              <a:rPr lang="en-US" dirty="0" smtClean="0">
                <a:solidFill>
                  <a:schemeClr val="bg1"/>
                </a:solidFill>
              </a:rPr>
              <a:t>.</a:t>
            </a:r>
          </a:p>
          <a:p>
            <a:pPr marL="342900" indent="-342900">
              <a:buClr>
                <a:schemeClr val="bg1"/>
              </a:buClr>
              <a:buFont typeface="Arial" pitchFamily="34" charset="0"/>
              <a:buChar char="•"/>
            </a:pPr>
            <a:r>
              <a:rPr lang="en-US" dirty="0" smtClean="0">
                <a:solidFill>
                  <a:schemeClr val="bg1"/>
                </a:solidFill>
              </a:rPr>
              <a:t> </a:t>
            </a:r>
            <a:r>
              <a:rPr lang="en-US" dirty="0" smtClean="0">
                <a:solidFill>
                  <a:schemeClr val="bg1"/>
                </a:solidFill>
              </a:rPr>
              <a:t>To provoke automation of playlist generation by means of analyzing the inputs obtained. To reduce overlap in mood extractions, maintain log of user preferences and save results of music experience.</a:t>
            </a:r>
            <a:endParaRPr lang="en-US" dirty="0">
              <a:solidFill>
                <a:schemeClr val="bg1"/>
              </a:solidFill>
            </a:endParaRPr>
          </a:p>
        </p:txBody>
      </p:sp>
      <p:sp>
        <p:nvSpPr>
          <p:cNvPr id="4" name="Rectangle 3"/>
          <p:cNvSpPr/>
          <p:nvPr/>
        </p:nvSpPr>
        <p:spPr>
          <a:xfrm>
            <a:off x="291188" y="2543592"/>
            <a:ext cx="2646878" cy="646331"/>
          </a:xfrm>
          <a:prstGeom prst="rect">
            <a:avLst/>
          </a:prstGeom>
        </p:spPr>
        <p:txBody>
          <a:bodyPr wrap="none">
            <a:spAutoFit/>
          </a:bodyPr>
          <a:lstStyle/>
          <a:p>
            <a:r>
              <a:rPr lang="en-US" sz="3600" dirty="0" smtClean="0">
                <a:solidFill>
                  <a:schemeClr val="bg1"/>
                </a:solidFill>
              </a:rPr>
              <a:t>ABSTRACT</a:t>
            </a:r>
            <a:endParaRPr lang="en-US" sz="3600" dirty="0">
              <a:solidFill>
                <a:schemeClr val="bg1"/>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30"/>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30"/>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30"/>
          <p:cNvSpPr/>
          <p:nvPr/>
        </p:nvSpPr>
        <p:spPr>
          <a:xfrm>
            <a:off x="26987" y="12700"/>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30"/>
          <p:cNvSpPr/>
          <p:nvPr/>
        </p:nvSpPr>
        <p:spPr>
          <a:xfrm>
            <a:off x="6403975" y="44259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30"/>
          <p:cNvSpPr/>
          <p:nvPr/>
        </p:nvSpPr>
        <p:spPr>
          <a:xfrm>
            <a:off x="4337050" y="2286000"/>
            <a:ext cx="4872037"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1A19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30"/>
          <p:cNvSpPr/>
          <p:nvPr/>
        </p:nvSpPr>
        <p:spPr>
          <a:xfrm>
            <a:off x="8180387" y="1401762"/>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30"/>
          <p:cNvSpPr/>
          <p:nvPr/>
        </p:nvSpPr>
        <p:spPr>
          <a:xfrm>
            <a:off x="1855787" y="3470275"/>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30"/>
          <p:cNvSpPr/>
          <p:nvPr/>
        </p:nvSpPr>
        <p:spPr>
          <a:xfrm>
            <a:off x="4810125" y="517525"/>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30"/>
          <p:cNvSpPr/>
          <p:nvPr/>
        </p:nvSpPr>
        <p:spPr>
          <a:xfrm>
            <a:off x="3367087" y="199390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30"/>
          <p:cNvSpPr/>
          <p:nvPr/>
        </p:nvSpPr>
        <p:spPr>
          <a:xfrm>
            <a:off x="377825" y="4948237"/>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30"/>
          <p:cNvSpPr txBox="1"/>
          <p:nvPr/>
        </p:nvSpPr>
        <p:spPr>
          <a:xfrm>
            <a:off x="7332662" y="5059362"/>
            <a:ext cx="4562475" cy="14049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30"/>
          <p:cNvSpPr txBox="1"/>
          <p:nvPr/>
        </p:nvSpPr>
        <p:spPr>
          <a:xfrm>
            <a:off x="2794000" y="249237"/>
            <a:ext cx="2081212" cy="646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600"/>
              <a:buFont typeface="Roboto Black"/>
              <a:buNone/>
            </a:pPr>
            <a:r>
              <a:rPr lang="en-US" sz="3600" b="1" i="0" u="none" strike="noStrike" cap="none" dirty="0">
                <a:solidFill>
                  <a:schemeClr val="lt1"/>
                </a:solidFill>
                <a:latin typeface="Roboto Black"/>
                <a:ea typeface="Roboto Black"/>
                <a:cs typeface="Roboto Black"/>
                <a:sym typeface="Roboto Black"/>
              </a:rPr>
              <a:t>DRIVE</a:t>
            </a:r>
            <a:endParaRPr sz="1400" b="0" i="0" u="none" strike="noStrike" cap="none">
              <a:solidFill>
                <a:srgbClr val="000000"/>
              </a:solidFill>
              <a:latin typeface="Arial"/>
              <a:ea typeface="Arial"/>
              <a:cs typeface="Arial"/>
              <a:sym typeface="Arial"/>
            </a:endParaRPr>
          </a:p>
        </p:txBody>
      </p:sp>
      <p:sp>
        <p:nvSpPr>
          <p:cNvPr id="252" name="Google Shape;252;p30"/>
          <p:cNvSpPr txBox="1"/>
          <p:nvPr/>
        </p:nvSpPr>
        <p:spPr>
          <a:xfrm>
            <a:off x="142875" y="2476500"/>
            <a:ext cx="3127375" cy="14208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ED245C"/>
              </a:buClr>
              <a:buSzPts val="2000"/>
              <a:buFont typeface="Noto Sans Symbols"/>
              <a:buChar char="▪"/>
            </a:pPr>
            <a:r>
              <a:rPr lang="en-US" sz="2000" b="0" i="0" u="none" strike="noStrike" cap="none" dirty="0">
                <a:solidFill>
                  <a:srgbClr val="D9D9D9"/>
                </a:solidFill>
                <a:latin typeface="Roboto Light"/>
                <a:ea typeface="Roboto Light"/>
                <a:cs typeface="Roboto Light"/>
                <a:sym typeface="Roboto Light"/>
              </a:rPr>
              <a:t>Music Therapy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ED245C"/>
              </a:buClr>
              <a:buSzPts val="2000"/>
              <a:buFont typeface="Noto Sans Symbols"/>
              <a:buChar char="▪"/>
            </a:pPr>
            <a:r>
              <a:rPr lang="en-US" sz="2000" b="0" i="0" u="none" strike="noStrike" cap="none" dirty="0">
                <a:solidFill>
                  <a:srgbClr val="D9D9D9"/>
                </a:solidFill>
                <a:latin typeface="Roboto Light"/>
                <a:ea typeface="Roboto Light"/>
                <a:cs typeface="Roboto Light"/>
                <a:sym typeface="Roboto Light"/>
              </a:rPr>
              <a:t>Mind-Brain Identity Theory</a:t>
            </a:r>
            <a:endParaRPr sz="1400" b="0" i="0" u="none" strike="noStrike" cap="none">
              <a:solidFill>
                <a:srgbClr val="000000"/>
              </a:solidFill>
              <a:latin typeface="Arial"/>
              <a:ea typeface="Arial"/>
              <a:cs typeface="Arial"/>
              <a:sym typeface="Arial"/>
            </a:endParaRPr>
          </a:p>
        </p:txBody>
      </p:sp>
      <p:pic>
        <p:nvPicPr>
          <p:cNvPr id="253" name="Google Shape;253;p30"/>
          <p:cNvPicPr preferRelativeResize="0">
            <a:picLocks noGrp="1"/>
          </p:cNvPicPr>
          <p:nvPr>
            <p:ph type="pic" idx="2"/>
          </p:nvPr>
        </p:nvPicPr>
        <p:blipFill rotWithShape="1">
          <a:blip r:embed="rId3">
            <a:alphaModFix/>
          </a:blip>
          <a:srcRect t="12265" b="12265"/>
          <a:stretch/>
        </p:blipFill>
        <p:spPr>
          <a:xfrm>
            <a:off x="124477" y="-42148"/>
            <a:ext cx="12169581" cy="6888163"/>
          </a:xfrm>
          <a:prstGeom prst="rect">
            <a:avLst/>
          </a:prstGeom>
          <a:noFill/>
          <a:ln>
            <a:noFill/>
          </a:ln>
        </p:spPr>
      </p:pic>
      <p:sp>
        <p:nvSpPr>
          <p:cNvPr id="254" name="Google Shape;254;p30"/>
          <p:cNvSpPr txBox="1"/>
          <p:nvPr/>
        </p:nvSpPr>
        <p:spPr>
          <a:xfrm>
            <a:off x="7448550" y="4481512"/>
            <a:ext cx="4645025" cy="211455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ED245C"/>
              </a:buClr>
              <a:buSzPts val="1800"/>
              <a:buFont typeface="Noto Sans Symbols"/>
              <a:buChar char="▪"/>
            </a:pPr>
            <a:r>
              <a:rPr lang="en-US" sz="1800" b="0" i="0" u="none" strike="noStrike" cap="none" dirty="0">
                <a:solidFill>
                  <a:srgbClr val="D9D9D9"/>
                </a:solidFill>
                <a:latin typeface="Arial"/>
                <a:ea typeface="Arial"/>
                <a:cs typeface="Arial"/>
                <a:sym typeface="Arial"/>
              </a:rPr>
              <a:t>It asserts that mental states can be grouped into types and can be correlated with types of physical events in the brain.</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ED245C"/>
              </a:buClr>
              <a:buSzPts val="1800"/>
              <a:buFont typeface="Noto Sans Symbols"/>
              <a:buChar char="▪"/>
            </a:pPr>
            <a:r>
              <a:rPr lang="en-US" sz="1800" b="0" i="0" u="none" strike="noStrike" cap="none" dirty="0">
                <a:solidFill>
                  <a:srgbClr val="D9D9D9"/>
                </a:solidFill>
                <a:latin typeface="Arial"/>
                <a:ea typeface="Arial"/>
                <a:cs typeface="Arial"/>
                <a:sym typeface="Arial"/>
              </a:rPr>
              <a:t> This is also referred as “Type Physicalism”</a:t>
            </a:r>
            <a:endParaRPr sz="1400" b="0" i="0" u="none" strike="noStrike" cap="none">
              <a:solidFill>
                <a:srgbClr val="000000"/>
              </a:solidFill>
              <a:latin typeface="Arial"/>
              <a:ea typeface="Arial"/>
              <a:cs typeface="Arial"/>
              <a:sym typeface="Arial"/>
            </a:endParaRPr>
          </a:p>
        </p:txBody>
      </p:sp>
      <p:pic>
        <p:nvPicPr>
          <p:cNvPr id="255" name="Google Shape;255;p30"/>
          <p:cNvPicPr preferRelativeResize="0"/>
          <p:nvPr/>
        </p:nvPicPr>
        <p:blipFill rotWithShape="1">
          <a:blip r:embed="rId4">
            <a:alphaModFix/>
          </a:blip>
          <a:srcRect/>
          <a:stretch/>
        </p:blipFill>
        <p:spPr>
          <a:xfrm>
            <a:off x="282575" y="1270000"/>
            <a:ext cx="3794125" cy="1055687"/>
          </a:xfrm>
          <a:prstGeom prst="rect">
            <a:avLst/>
          </a:prstGeom>
          <a:noFill/>
          <a:ln>
            <a:noFill/>
          </a:ln>
        </p:spPr>
      </p:pic>
      <p:pic>
        <p:nvPicPr>
          <p:cNvPr id="256" name="Google Shape;256;p30"/>
          <p:cNvPicPr preferRelativeResize="0"/>
          <p:nvPr/>
        </p:nvPicPr>
        <p:blipFill rotWithShape="1">
          <a:blip r:embed="rId5">
            <a:alphaModFix/>
          </a:blip>
          <a:srcRect/>
          <a:stretch/>
        </p:blipFill>
        <p:spPr>
          <a:xfrm>
            <a:off x="9902825" y="2876550"/>
            <a:ext cx="1890712" cy="1549400"/>
          </a:xfrm>
          <a:prstGeom prst="rect">
            <a:avLst/>
          </a:prstGeom>
          <a:noFill/>
          <a:ln>
            <a:noFill/>
          </a:ln>
        </p:spPr>
      </p:pic>
      <p:sp>
        <p:nvSpPr>
          <p:cNvPr id="257" name="Google Shape;257;p30"/>
          <p:cNvSpPr txBox="1"/>
          <p:nvPr/>
        </p:nvSpPr>
        <p:spPr>
          <a:xfrm>
            <a:off x="10983912" y="6488112"/>
            <a:ext cx="1243012"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 name="Slide Number Placeholder 2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p:nvPr/>
        </p:nvSpPr>
        <p:spPr>
          <a:xfrm rot="120000">
            <a:off x="6280150" y="236537"/>
            <a:ext cx="3327400" cy="3141662"/>
          </a:xfrm>
          <a:custGeom>
            <a:avLst/>
            <a:gdLst/>
            <a:ahLst/>
            <a:cxnLst/>
            <a:rect l="l" t="t" r="r" b="b"/>
            <a:pathLst>
              <a:path w="768" h="725" extrusionOk="0">
                <a:moveTo>
                  <a:pt x="768" y="0"/>
                </a:moveTo>
                <a:lnTo>
                  <a:pt x="40" y="725"/>
                </a:lnTo>
                <a:lnTo>
                  <a:pt x="0" y="725"/>
                </a:lnTo>
                <a:lnTo>
                  <a:pt x="728" y="0"/>
                </a:lnTo>
                <a:lnTo>
                  <a:pt x="76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31"/>
          <p:cNvSpPr/>
          <p:nvPr/>
        </p:nvSpPr>
        <p:spPr>
          <a:xfrm rot="120000">
            <a:off x="2624137" y="4668837"/>
            <a:ext cx="2279650" cy="2098675"/>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31"/>
          <p:cNvSpPr/>
          <p:nvPr/>
        </p:nvSpPr>
        <p:spPr>
          <a:xfrm>
            <a:off x="2359025" y="3300412"/>
            <a:ext cx="3736975" cy="3030537"/>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31"/>
          <p:cNvSpPr/>
          <p:nvPr/>
        </p:nvSpPr>
        <p:spPr>
          <a:xfrm rot="120000">
            <a:off x="7504112" y="1385887"/>
            <a:ext cx="1222375" cy="1042987"/>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31"/>
          <p:cNvSpPr txBox="1"/>
          <p:nvPr/>
        </p:nvSpPr>
        <p:spPr>
          <a:xfrm>
            <a:off x="590550" y="390525"/>
            <a:ext cx="6035675"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600"/>
              <a:buFont typeface="Roboto Black"/>
              <a:buNone/>
            </a:pPr>
            <a:r>
              <a:rPr lang="en-US" sz="3600" b="1" i="0" u="none" strike="noStrike" cap="none" dirty="0">
                <a:solidFill>
                  <a:schemeClr val="lt1"/>
                </a:solidFill>
                <a:latin typeface="Roboto Black"/>
                <a:ea typeface="Roboto Black"/>
                <a:cs typeface="Roboto Black"/>
                <a:sym typeface="Roboto Black"/>
              </a:rPr>
              <a:t>PROBLEM STATEMENT</a:t>
            </a:r>
            <a:r>
              <a:rPr lang="en-US" sz="6000" b="1" i="0" u="none" strike="noStrike" cap="none" dirty="0">
                <a:solidFill>
                  <a:schemeClr val="lt1"/>
                </a:solidFill>
                <a:latin typeface="Roboto Medium"/>
                <a:ea typeface="Roboto Medium"/>
                <a:cs typeface="Roboto Medium"/>
                <a:sym typeface="Roboto Medium"/>
              </a:rPr>
              <a:t> </a:t>
            </a:r>
            <a:endParaRPr sz="1400" b="0" i="0" u="none" strike="noStrike" cap="none">
              <a:solidFill>
                <a:srgbClr val="000000"/>
              </a:solidFill>
              <a:latin typeface="Arial"/>
              <a:ea typeface="Arial"/>
              <a:cs typeface="Arial"/>
              <a:sym typeface="Arial"/>
            </a:endParaRPr>
          </a:p>
        </p:txBody>
      </p:sp>
      <p:sp>
        <p:nvSpPr>
          <p:cNvPr id="267" name="Google Shape;267;p31"/>
          <p:cNvSpPr txBox="1"/>
          <p:nvPr/>
        </p:nvSpPr>
        <p:spPr>
          <a:xfrm>
            <a:off x="298450" y="1549400"/>
            <a:ext cx="5686425" cy="4102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200000"/>
              </a:lnSpc>
              <a:spcBef>
                <a:spcPts val="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Launching an automated platform that fetches the user’s state of mind in ease.</a:t>
            </a:r>
            <a:endParaRPr sz="1400" b="0" i="0" u="none" strike="noStrike" cap="none">
              <a:solidFill>
                <a:srgbClr val="000000"/>
              </a:solidFill>
              <a:latin typeface="Arial"/>
              <a:ea typeface="Arial"/>
              <a:cs typeface="Arial"/>
              <a:sym typeface="Arial"/>
            </a:endParaRPr>
          </a:p>
          <a:p>
            <a:pPr marL="285750" marR="0" lvl="0" indent="-285750" algn="l" rtl="0">
              <a:lnSpc>
                <a:spcPct val="200000"/>
              </a:lnSpc>
              <a:spcBef>
                <a:spcPts val="80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Scheme which emotes and evolves the user’s mood for betterment by providing class of music.</a:t>
            </a:r>
            <a:endParaRPr sz="1400" b="0" i="0" u="none" strike="noStrike" cap="none">
              <a:solidFill>
                <a:srgbClr val="000000"/>
              </a:solidFill>
              <a:latin typeface="Arial"/>
              <a:ea typeface="Arial"/>
              <a:cs typeface="Arial"/>
              <a:sym typeface="Arial"/>
            </a:endParaRPr>
          </a:p>
          <a:p>
            <a:pPr marL="285750" marR="0" lvl="0" indent="-285750" algn="l" rtl="0">
              <a:lnSpc>
                <a:spcPct val="200000"/>
              </a:lnSpc>
              <a:spcBef>
                <a:spcPts val="800"/>
              </a:spcBef>
              <a:spcAft>
                <a:spcPts val="0"/>
              </a:spcAft>
              <a:buClr>
                <a:srgbClr val="ED245C"/>
              </a:buClr>
              <a:buSzPts val="1800"/>
              <a:buFont typeface="Noto Sans Symbols"/>
              <a:buChar char="▪"/>
            </a:pPr>
            <a:r>
              <a:rPr lang="en-US" sz="1800" b="0" i="0" u="none" strike="noStrike" cap="none" dirty="0">
                <a:solidFill>
                  <a:srgbClr val="D7DFE4"/>
                </a:solidFill>
                <a:latin typeface="Roboto"/>
                <a:ea typeface="Roboto"/>
                <a:cs typeface="Roboto"/>
                <a:sym typeface="Roboto"/>
              </a:rPr>
              <a:t>Application that generates customized</a:t>
            </a:r>
            <a:endParaRPr sz="1400" b="0" i="0" u="none" strike="noStrike" cap="none">
              <a:solidFill>
                <a:srgbClr val="000000"/>
              </a:solidFill>
              <a:latin typeface="Arial"/>
              <a:ea typeface="Arial"/>
              <a:cs typeface="Arial"/>
              <a:sym typeface="Arial"/>
            </a:endParaRPr>
          </a:p>
          <a:p>
            <a:pPr marL="285750" marR="0" lvl="0" indent="-285750" algn="l" rtl="0">
              <a:lnSpc>
                <a:spcPct val="200000"/>
              </a:lnSpc>
              <a:spcBef>
                <a:spcPts val="800"/>
              </a:spcBef>
              <a:spcAft>
                <a:spcPts val="0"/>
              </a:spcAft>
              <a:buClr>
                <a:srgbClr val="D7DFE4"/>
              </a:buClr>
              <a:buSzPts val="1800"/>
              <a:buFont typeface="Roboto"/>
              <a:buNone/>
            </a:pPr>
            <a:r>
              <a:rPr lang="en-US" sz="1800" b="0" i="0" u="none" strike="noStrike" cap="none" dirty="0">
                <a:solidFill>
                  <a:srgbClr val="D7DFE4"/>
                </a:solidFill>
                <a:latin typeface="Roboto"/>
                <a:ea typeface="Roboto"/>
                <a:cs typeface="Roboto"/>
                <a:sym typeface="Roboto"/>
              </a:rPr>
              <a:t>    playlist.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800"/>
              <a:buFont typeface="Arial"/>
              <a:buNone/>
            </a:pPr>
            <a:endParaRPr sz="1800" b="0" i="0" u="none" strike="noStrike" cap="none">
              <a:solidFill>
                <a:srgbClr val="D7DFE4"/>
              </a:solidFill>
              <a:latin typeface="Roboto"/>
              <a:ea typeface="Roboto"/>
              <a:cs typeface="Roboto"/>
              <a:sym typeface="Roboto"/>
            </a:endParaRPr>
          </a:p>
        </p:txBody>
      </p:sp>
      <p:sp>
        <p:nvSpPr>
          <p:cNvPr id="268" name="Google Shape;268;p31"/>
          <p:cNvSpPr/>
          <p:nvPr/>
        </p:nvSpPr>
        <p:spPr>
          <a:xfrm rot="780000">
            <a:off x="6181725" y="115887"/>
            <a:ext cx="2505075" cy="341630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ED24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31"/>
          <p:cNvSpPr txBox="1"/>
          <p:nvPr/>
        </p:nvSpPr>
        <p:spPr>
          <a:xfrm>
            <a:off x="10983912" y="6488112"/>
            <a:ext cx="1243012"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70" name="Google Shape;270;p31"/>
          <p:cNvPicPr preferRelativeResize="0"/>
          <p:nvPr/>
        </p:nvPicPr>
        <p:blipFill rotWithShape="1">
          <a:blip r:embed="rId3">
            <a:alphaModFix/>
          </a:blip>
          <a:srcRect/>
          <a:stretch/>
        </p:blipFill>
        <p:spPr>
          <a:xfrm rot="-360000">
            <a:off x="6249987" y="4241800"/>
            <a:ext cx="766762" cy="615950"/>
          </a:xfrm>
          <a:prstGeom prst="rect">
            <a:avLst/>
          </a:prstGeom>
          <a:noFill/>
          <a:ln>
            <a:noFill/>
          </a:ln>
        </p:spPr>
      </p:pic>
      <p:pic>
        <p:nvPicPr>
          <p:cNvPr id="271" name="Google Shape;271;p31"/>
          <p:cNvPicPr preferRelativeResize="0">
            <a:picLocks noGrp="1"/>
          </p:cNvPicPr>
          <p:nvPr>
            <p:ph type="pic" idx="2"/>
          </p:nvPr>
        </p:nvPicPr>
        <p:blipFill rotWithShape="1">
          <a:blip r:embed="rId4">
            <a:alphaModFix/>
          </a:blip>
          <a:srcRect/>
          <a:stretch/>
        </p:blipFill>
        <p:spPr>
          <a:xfrm>
            <a:off x="5829575" y="1603050"/>
            <a:ext cx="6245400" cy="3994800"/>
          </a:xfrm>
          <a:prstGeom prst="rect">
            <a:avLst/>
          </a:prstGeom>
          <a:noFill/>
          <a:ln>
            <a:noFill/>
          </a:ln>
        </p:spPr>
      </p:pic>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p:nvPr/>
        </p:nvSpPr>
        <p:spPr>
          <a:xfrm>
            <a:off x="-7937" y="-15875"/>
            <a:ext cx="3489325" cy="3548062"/>
          </a:xfrm>
          <a:custGeom>
            <a:avLst/>
            <a:gdLst/>
            <a:ahLst/>
            <a:cxnLst/>
            <a:rect l="l" t="t" r="r" b="b"/>
            <a:pathLst>
              <a:path w="3488916" h="3548347" extrusionOk="0">
                <a:moveTo>
                  <a:pt x="2468036" y="0"/>
                </a:moveTo>
                <a:lnTo>
                  <a:pt x="3488916" y="0"/>
                </a:lnTo>
                <a:lnTo>
                  <a:pt x="157141" y="3388837"/>
                </a:lnTo>
                <a:lnTo>
                  <a:pt x="0" y="3548347"/>
                </a:lnTo>
                <a:lnTo>
                  <a:pt x="0" y="2509594"/>
                </a:lnTo>
                <a:lnTo>
                  <a:pt x="246803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32"/>
          <p:cNvSpPr/>
          <p:nvPr/>
        </p:nvSpPr>
        <p:spPr>
          <a:xfrm>
            <a:off x="746125" y="-9525"/>
            <a:ext cx="3632200" cy="3141662"/>
          </a:xfrm>
          <a:custGeom>
            <a:avLst/>
            <a:gdLst/>
            <a:ahLst/>
            <a:cxnLst/>
            <a:rect l="l" t="t" r="r" b="b"/>
            <a:pathLst>
              <a:path w="838" h="725" extrusionOk="0">
                <a:moveTo>
                  <a:pt x="838" y="0"/>
                </a:moveTo>
                <a:lnTo>
                  <a:pt x="802" y="36"/>
                </a:lnTo>
                <a:lnTo>
                  <a:pt x="281" y="555"/>
                </a:lnTo>
                <a:lnTo>
                  <a:pt x="110" y="725"/>
                </a:lnTo>
                <a:lnTo>
                  <a:pt x="0" y="725"/>
                </a:lnTo>
                <a:lnTo>
                  <a:pt x="728" y="0"/>
                </a:lnTo>
                <a:lnTo>
                  <a:pt x="838"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32"/>
          <p:cNvSpPr/>
          <p:nvPr/>
        </p:nvSpPr>
        <p:spPr>
          <a:xfrm>
            <a:off x="847725" y="-19050"/>
            <a:ext cx="1222375" cy="1044575"/>
          </a:xfrm>
          <a:custGeom>
            <a:avLst/>
            <a:gdLst/>
            <a:ahLst/>
            <a:cxnLst/>
            <a:rect l="l" t="t" r="r" b="b"/>
            <a:pathLst>
              <a:path w="282" h="241" extrusionOk="0">
                <a:moveTo>
                  <a:pt x="282" y="0"/>
                </a:moveTo>
                <a:lnTo>
                  <a:pt x="40" y="241"/>
                </a:lnTo>
                <a:lnTo>
                  <a:pt x="0" y="241"/>
                </a:lnTo>
                <a:lnTo>
                  <a:pt x="242" y="0"/>
                </a:lnTo>
                <a:lnTo>
                  <a:pt x="282" y="0"/>
                </a:lnTo>
                <a:close/>
              </a:path>
            </a:pathLst>
          </a:custGeom>
          <a:solidFill>
            <a:srgbClr val="FF0000">
              <a:alpha val="7411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32"/>
          <p:cNvSpPr/>
          <p:nvPr/>
        </p:nvSpPr>
        <p:spPr>
          <a:xfrm>
            <a:off x="26987" y="12700"/>
            <a:ext cx="4873625" cy="4578350"/>
          </a:xfrm>
          <a:custGeom>
            <a:avLst/>
            <a:gdLst/>
            <a:ahLst/>
            <a:cxnLst/>
            <a:rect l="l" t="t" r="r" b="b"/>
            <a:pathLst>
              <a:path w="526" h="484" extrusionOk="0">
                <a:moveTo>
                  <a:pt x="526" y="0"/>
                </a:moveTo>
                <a:lnTo>
                  <a:pt x="40" y="484"/>
                </a:lnTo>
                <a:lnTo>
                  <a:pt x="0" y="484"/>
                </a:lnTo>
                <a:lnTo>
                  <a:pt x="486" y="0"/>
                </a:lnTo>
                <a:lnTo>
                  <a:pt x="52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32"/>
          <p:cNvSpPr/>
          <p:nvPr/>
        </p:nvSpPr>
        <p:spPr>
          <a:xfrm>
            <a:off x="10902950" y="2239962"/>
            <a:ext cx="1289050" cy="1284287"/>
          </a:xfrm>
          <a:custGeom>
            <a:avLst/>
            <a:gdLst/>
            <a:ahLst/>
            <a:cxnLst/>
            <a:rect l="l" t="t" r="r" b="b"/>
            <a:pathLst>
              <a:path w="1289731" h="1284423" extrusionOk="0">
                <a:moveTo>
                  <a:pt x="1289731" y="0"/>
                </a:moveTo>
                <a:lnTo>
                  <a:pt x="1289731" y="172644"/>
                </a:lnTo>
                <a:lnTo>
                  <a:pt x="173358" y="1284423"/>
                </a:lnTo>
                <a:lnTo>
                  <a:pt x="0" y="1284423"/>
                </a:lnTo>
                <a:lnTo>
                  <a:pt x="1289731" y="0"/>
                </a:lnTo>
                <a:close/>
              </a:path>
            </a:pathLst>
          </a:custGeom>
          <a:solidFill>
            <a:srgbClr val="FF0000">
              <a:alpha val="6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32"/>
          <p:cNvSpPr/>
          <p:nvPr/>
        </p:nvSpPr>
        <p:spPr>
          <a:xfrm>
            <a:off x="10544175" y="4700587"/>
            <a:ext cx="1647825" cy="1674812"/>
          </a:xfrm>
          <a:custGeom>
            <a:avLst/>
            <a:gdLst/>
            <a:ahLst/>
            <a:cxnLst/>
            <a:rect l="l" t="t" r="r" b="b"/>
            <a:pathLst>
              <a:path w="1647420" h="1675159" extrusionOk="0">
                <a:moveTo>
                  <a:pt x="1647420" y="0"/>
                </a:moveTo>
                <a:lnTo>
                  <a:pt x="1647420" y="376813"/>
                </a:lnTo>
                <a:lnTo>
                  <a:pt x="370573" y="1675159"/>
                </a:lnTo>
                <a:lnTo>
                  <a:pt x="0" y="1675159"/>
                </a:lnTo>
                <a:lnTo>
                  <a:pt x="1647420"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32"/>
          <p:cNvSpPr/>
          <p:nvPr/>
        </p:nvSpPr>
        <p:spPr>
          <a:xfrm>
            <a:off x="8083550" y="2660650"/>
            <a:ext cx="4108450" cy="4178300"/>
          </a:xfrm>
          <a:custGeom>
            <a:avLst/>
            <a:gdLst/>
            <a:ahLst/>
            <a:cxnLst/>
            <a:rect l="l" t="t" r="r" b="b"/>
            <a:pathLst>
              <a:path w="4108786" h="4177971" extrusionOk="0">
                <a:moveTo>
                  <a:pt x="4108786" y="0"/>
                </a:moveTo>
                <a:lnTo>
                  <a:pt x="4108786" y="1038594"/>
                </a:lnTo>
                <a:lnTo>
                  <a:pt x="2596337" y="2576945"/>
                </a:lnTo>
                <a:lnTo>
                  <a:pt x="1019089" y="4177971"/>
                </a:lnTo>
                <a:lnTo>
                  <a:pt x="0" y="4177971"/>
                </a:lnTo>
                <a:lnTo>
                  <a:pt x="4108786"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32"/>
          <p:cNvSpPr/>
          <p:nvPr/>
        </p:nvSpPr>
        <p:spPr>
          <a:xfrm>
            <a:off x="9407525" y="4076700"/>
            <a:ext cx="2784475" cy="2771775"/>
          </a:xfrm>
          <a:custGeom>
            <a:avLst/>
            <a:gdLst/>
            <a:ahLst/>
            <a:cxnLst/>
            <a:rect l="l" t="t" r="r" b="b"/>
            <a:pathLst>
              <a:path w="2784402" h="2772928" extrusionOk="0">
                <a:moveTo>
                  <a:pt x="2784402" y="0"/>
                </a:moveTo>
                <a:lnTo>
                  <a:pt x="2784402" y="475604"/>
                </a:lnTo>
                <a:lnTo>
                  <a:pt x="1206449" y="2047500"/>
                </a:lnTo>
                <a:lnTo>
                  <a:pt x="476754" y="2772928"/>
                </a:lnTo>
                <a:lnTo>
                  <a:pt x="0" y="2772928"/>
                </a:lnTo>
                <a:lnTo>
                  <a:pt x="2784402" y="0"/>
                </a:lnTo>
                <a:close/>
              </a:path>
            </a:pathLst>
          </a:custGeom>
          <a:solidFill>
            <a:srgbClr val="343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32"/>
          <p:cNvSpPr/>
          <p:nvPr/>
        </p:nvSpPr>
        <p:spPr>
          <a:xfrm>
            <a:off x="8466137" y="1474787"/>
            <a:ext cx="3725862" cy="3789362"/>
          </a:xfrm>
          <a:custGeom>
            <a:avLst/>
            <a:gdLst/>
            <a:ahLst/>
            <a:cxnLst/>
            <a:rect l="l" t="t" r="r" b="b"/>
            <a:pathLst>
              <a:path w="3726251" h="3789015" extrusionOk="0">
                <a:moveTo>
                  <a:pt x="3726251" y="0"/>
                </a:moveTo>
                <a:lnTo>
                  <a:pt x="3726251" y="376815"/>
                </a:lnTo>
                <a:lnTo>
                  <a:pt x="370573" y="3789015"/>
                </a:lnTo>
                <a:lnTo>
                  <a:pt x="0" y="3789015"/>
                </a:lnTo>
                <a:lnTo>
                  <a:pt x="3726251" y="0"/>
                </a:lnTo>
                <a:close/>
              </a:path>
            </a:pathLst>
          </a:custGeom>
          <a:solidFill>
            <a:srgbClr val="2524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5" name="Google Shape;285;p32"/>
          <p:cNvPicPr preferRelativeResize="0"/>
          <p:nvPr/>
        </p:nvPicPr>
        <p:blipFill rotWithShape="1">
          <a:blip r:embed="rId3">
            <a:alphaModFix/>
          </a:blip>
          <a:srcRect/>
          <a:stretch/>
        </p:blipFill>
        <p:spPr>
          <a:xfrm>
            <a:off x="2317750" y="2562225"/>
            <a:ext cx="7089775" cy="1390650"/>
          </a:xfrm>
          <a:prstGeom prst="rect">
            <a:avLst/>
          </a:prstGeom>
          <a:noFill/>
          <a:ln>
            <a:noFill/>
          </a:ln>
        </p:spPr>
      </p:pic>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p:nvPr/>
        </p:nvSpPr>
        <p:spPr>
          <a:xfrm>
            <a:off x="11491912" y="6469062"/>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91" name="Google Shape;291;p33"/>
          <p:cNvPicPr preferRelativeResize="0"/>
          <p:nvPr/>
        </p:nvPicPr>
        <p:blipFill rotWithShape="1">
          <a:blip r:embed="rId3">
            <a:alphaModFix/>
          </a:blip>
          <a:srcRect/>
          <a:stretch/>
        </p:blipFill>
        <p:spPr>
          <a:xfrm>
            <a:off x="352425" y="388937"/>
            <a:ext cx="11487150" cy="6080125"/>
          </a:xfrm>
          <a:prstGeom prst="rect">
            <a:avLst/>
          </a:prstGeom>
          <a:noFill/>
          <a:ln>
            <a:noFill/>
          </a:ln>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4"/>
          <p:cNvSpPr txBox="1"/>
          <p:nvPr/>
        </p:nvSpPr>
        <p:spPr>
          <a:xfrm>
            <a:off x="11574462" y="6383337"/>
            <a:ext cx="70008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97" name="Google Shape;297;p34"/>
          <p:cNvPicPr preferRelativeResize="0"/>
          <p:nvPr/>
        </p:nvPicPr>
        <p:blipFill rotWithShape="1">
          <a:blip r:embed="rId3">
            <a:alphaModFix/>
          </a:blip>
          <a:srcRect/>
          <a:stretch/>
        </p:blipFill>
        <p:spPr>
          <a:xfrm>
            <a:off x="444500" y="433387"/>
            <a:ext cx="11202987" cy="5991225"/>
          </a:xfrm>
          <a:prstGeom prst="rect">
            <a:avLst/>
          </a:prstGeom>
          <a:noFill/>
          <a:ln>
            <a:noFill/>
          </a:ln>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Tree>
  </p:cSld>
  <p:clrMapOvr>
    <a:masterClrMapping/>
  </p:clrMapOvr>
</p:sld>
</file>

<file path=ppt/theme/theme1.xml><?xml version="1.0" encoding="utf-8"?>
<a:theme xmlns:a="http://schemas.openxmlformats.org/drawingml/2006/main" name="10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1814</Words>
  <PresentationFormat>Custom</PresentationFormat>
  <Paragraphs>237</Paragraphs>
  <Slides>35</Slides>
  <Notes>20</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35</vt:i4>
      </vt:variant>
    </vt:vector>
  </HeadingPairs>
  <TitlesOfParts>
    <vt:vector size="49" baseType="lpstr">
      <vt:lpstr>Arial</vt:lpstr>
      <vt:lpstr>Calibri</vt:lpstr>
      <vt:lpstr>Teko</vt:lpstr>
      <vt:lpstr>Roboto Medium</vt:lpstr>
      <vt:lpstr>Roboto Black</vt:lpstr>
      <vt:lpstr>Times New Roman</vt:lpstr>
      <vt:lpstr>Noto Sans Symbols</vt:lpstr>
      <vt:lpstr>Roboto Light</vt:lpstr>
      <vt:lpstr>Roboto</vt:lpstr>
      <vt:lpstr>10_Office Theme</vt:lpstr>
      <vt:lpstr>9_Office Theme</vt:lpstr>
      <vt:lpstr>12_Office Theme</vt:lpstr>
      <vt:lpstr>11_Office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Sulthan Iqbal</dc:creator>
  <cp:lastModifiedBy>Sulthan Iqbal</cp:lastModifiedBy>
  <cp:revision>13</cp:revision>
  <dcterms:modified xsi:type="dcterms:W3CDTF">2020-09-16T10:16:10Z</dcterms:modified>
</cp:coreProperties>
</file>